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0" r:id="rId3"/>
    <p:sldId id="301" r:id="rId4"/>
    <p:sldId id="257" r:id="rId5"/>
    <p:sldId id="302" r:id="rId6"/>
    <p:sldId id="304" r:id="rId7"/>
    <p:sldId id="303" r:id="rId8"/>
    <p:sldId id="307" r:id="rId9"/>
    <p:sldId id="305" r:id="rId10"/>
    <p:sldId id="306" r:id="rId11"/>
    <p:sldId id="266" r:id="rId12"/>
    <p:sldId id="264" r:id="rId13"/>
    <p:sldId id="267" r:id="rId14"/>
    <p:sldId id="310" r:id="rId15"/>
    <p:sldId id="311" r:id="rId16"/>
    <p:sldId id="312" r:id="rId17"/>
    <p:sldId id="313" r:id="rId18"/>
    <p:sldId id="314" r:id="rId19"/>
    <p:sldId id="320" r:id="rId20"/>
    <p:sldId id="319" r:id="rId21"/>
    <p:sldId id="315" r:id="rId22"/>
    <p:sldId id="275" r:id="rId23"/>
    <p:sldId id="276" r:id="rId24"/>
    <p:sldId id="325" r:id="rId25"/>
    <p:sldId id="278" r:id="rId26"/>
    <p:sldId id="279" r:id="rId27"/>
    <p:sldId id="322" r:id="rId28"/>
    <p:sldId id="281" r:id="rId29"/>
    <p:sldId id="327" r:id="rId30"/>
    <p:sldId id="323" r:id="rId31"/>
    <p:sldId id="317" r:id="rId32"/>
    <p:sldId id="328" r:id="rId33"/>
    <p:sldId id="285" r:id="rId34"/>
    <p:sldId id="286" r:id="rId35"/>
    <p:sldId id="287" r:id="rId36"/>
    <p:sldId id="288" r:id="rId37"/>
    <p:sldId id="289" r:id="rId38"/>
    <p:sldId id="290" r:id="rId39"/>
    <p:sldId id="291" r:id="rId40"/>
    <p:sldId id="292" r:id="rId41"/>
    <p:sldId id="324" r:id="rId42"/>
    <p:sldId id="329" r:id="rId43"/>
    <p:sldId id="330" r:id="rId44"/>
    <p:sldId id="294" r:id="rId45"/>
    <p:sldId id="331" r:id="rId46"/>
    <p:sldId id="333" r:id="rId47"/>
    <p:sldId id="295" r:id="rId48"/>
    <p:sldId id="334" r:id="rId49"/>
    <p:sldId id="296" r:id="rId50"/>
    <p:sldId id="350" r:id="rId51"/>
    <p:sldId id="348" r:id="rId5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00"/>
    <a:srgbClr val="FF6600"/>
    <a:srgbClr val="FFCC00"/>
    <a:srgbClr val="FFCC66"/>
    <a:srgbClr val="FF9933"/>
    <a:srgbClr val="422C16"/>
    <a:srgbClr val="0C788E"/>
    <a:srgbClr val="02519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280" autoAdjust="0"/>
  </p:normalViewPr>
  <p:slideViewPr>
    <p:cSldViewPr>
      <p:cViewPr>
        <p:scale>
          <a:sx n="52" d="100"/>
          <a:sy n="52" d="100"/>
        </p:scale>
        <p:origin x="-236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43072-7395-4E87-B941-C85A979DA40D}" type="datetimeFigureOut">
              <a:rPr lang="en-US" smtClean="0"/>
              <a:pPr/>
              <a:t>11/26/2016</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AB62A-7A0B-401E-B042-3E22E532B9C6}" type="slidenum">
              <a:rPr lang="en-US" smtClean="0"/>
              <a:pPr/>
              <a:t>‹Nº›</a:t>
            </a:fld>
            <a:endParaRPr lang="en-US"/>
          </a:p>
        </p:txBody>
      </p:sp>
    </p:spTree>
    <p:extLst>
      <p:ext uri="{BB962C8B-B14F-4D97-AF65-F5344CB8AC3E}">
        <p14:creationId xmlns:p14="http://schemas.microsoft.com/office/powerpoint/2010/main" val="20559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E61CE446-E9F3-4F9B-B28C-9A599882ACF9}" type="slidenum">
              <a:rPr lang="es-VE" smtClean="0"/>
              <a:pPr/>
              <a:t>37</a:t>
            </a:fld>
            <a:endParaRPr lang="es-VE"/>
          </a:p>
        </p:txBody>
      </p:sp>
    </p:spTree>
    <p:extLst>
      <p:ext uri="{BB962C8B-B14F-4D97-AF65-F5344CB8AC3E}">
        <p14:creationId xmlns:p14="http://schemas.microsoft.com/office/powerpoint/2010/main" val="119670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7C4544D-BDA8-4DCC-8FB1-C15E0114AC29}"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156CF23-43AB-4E68-A584-EC59348C852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B7DB878-A834-45F4-AF0C-7C0B4632A902}"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5496" y="44624"/>
            <a:ext cx="8651304" cy="1143000"/>
          </a:xfrm>
        </p:spPr>
        <p:txBody>
          <a:bodyPr/>
          <a:lstStyle>
            <a:lvl1pPr>
              <a:defRPr sz="3200">
                <a:solidFill>
                  <a:schemeClr val="bg1">
                    <a:lumMod val="85000"/>
                  </a:schemeClr>
                </a:solidFill>
                <a:latin typeface="Arial Rounded MT Bold" panose="020F0704030504030204" pitchFamily="34" charset="0"/>
              </a:defRPr>
            </a:lvl1p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21C8F95-A89C-42BB-B8AC-918CE6A19D0D}"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C4FD9C6-14D1-4C31-8A3F-9155603A11B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68412BF-D38C-474E-AA67-BCCF672B9107}"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232E587-E1EB-475E-9D79-873C64E676C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13A8BC3-A586-4B94-9AFD-FFF0F47C092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2223C829-E122-42E0-8949-A778C39FA0BF}"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94B4915-2C9E-47EB-9827-77FF25EEEA4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A87F0BD-CF8E-483F-8F4D-ECA0C9FDCF21}"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9F9CFB0-6888-4356-995A-7ECF737D2F3D}"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ctrTitle"/>
          </p:nvPr>
        </p:nvSpPr>
        <p:spPr>
          <a:xfrm>
            <a:off x="857224" y="1785926"/>
            <a:ext cx="7772400" cy="4429156"/>
          </a:xfrm>
        </p:spPr>
        <p:txBody>
          <a:bodyPr/>
          <a:lstStyle/>
          <a:p>
            <a:r>
              <a:rPr lang="es-VE" sz="3600" dirty="0">
                <a:solidFill>
                  <a:schemeClr val="bg1"/>
                </a:solidFill>
                <a:latin typeface="Arial Rounded MT Bold" pitchFamily="34" charset="0"/>
              </a:rPr>
              <a:t>Leyendo las noticias de violencias contra las mujeres con </a:t>
            </a:r>
            <a:br>
              <a:rPr lang="es-VE" sz="3600" dirty="0">
                <a:solidFill>
                  <a:schemeClr val="bg1"/>
                </a:solidFill>
                <a:latin typeface="Arial Rounded MT Bold" pitchFamily="34" charset="0"/>
              </a:rPr>
            </a:br>
            <a:r>
              <a:rPr lang="es-VE" sz="3600" dirty="0">
                <a:solidFill>
                  <a:schemeClr val="bg1"/>
                </a:solidFill>
                <a:latin typeface="Arial Rounded MT Bold" pitchFamily="34" charset="0"/>
              </a:rPr>
              <a:t>«lentes de género»</a:t>
            </a:r>
            <a:br>
              <a:rPr lang="es-VE" sz="3600" dirty="0">
                <a:solidFill>
                  <a:schemeClr val="bg1"/>
                </a:solidFill>
                <a:latin typeface="Arial Rounded MT Bold" pitchFamily="34" charset="0"/>
              </a:rPr>
            </a:br>
            <a:r>
              <a:rPr lang="es-VE" sz="3600" dirty="0">
                <a:solidFill>
                  <a:schemeClr val="bg1"/>
                </a:solidFill>
                <a:latin typeface="Arial Rounded MT Bold" pitchFamily="34" charset="0"/>
              </a:rPr>
              <a:t>Taller de sensibilización para Comunicadoras y Comunicadores</a:t>
            </a:r>
            <a:r>
              <a:rPr lang="es-VE" sz="3200" dirty="0"/>
              <a:t/>
            </a:r>
            <a:br>
              <a:rPr lang="es-VE" sz="3200" dirty="0"/>
            </a:br>
            <a:r>
              <a:rPr lang="es-VE" sz="3200" dirty="0"/>
              <a:t/>
            </a:r>
            <a:br>
              <a:rPr lang="es-VE" sz="3200" dirty="0"/>
            </a:br>
            <a:r>
              <a:rPr lang="es-VE" sz="3200" dirty="0"/>
              <a:t/>
            </a:r>
            <a:br>
              <a:rPr lang="es-VE" sz="3200" dirty="0"/>
            </a:br>
            <a:r>
              <a:rPr lang="es-VE" dirty="0"/>
              <a:t/>
            </a:r>
            <a:br>
              <a:rPr lang="es-VE" dirty="0"/>
            </a:br>
            <a:endParaRPr lang="en-US" dirty="0"/>
          </a:p>
        </p:txBody>
      </p:sp>
      <p:sp>
        <p:nvSpPr>
          <p:cNvPr id="7" name="6 Rectángulo"/>
          <p:cNvSpPr/>
          <p:nvPr/>
        </p:nvSpPr>
        <p:spPr>
          <a:xfrm>
            <a:off x="4929190" y="6215082"/>
            <a:ext cx="3788217" cy="369332"/>
          </a:xfrm>
          <a:prstGeom prst="rect">
            <a:avLst/>
          </a:prstGeom>
        </p:spPr>
        <p:txBody>
          <a:bodyPr wrap="none">
            <a:spAutoFit/>
          </a:bodyPr>
          <a:lstStyle/>
          <a:p>
            <a:r>
              <a:rPr lang="es-VE" dirty="0"/>
              <a:t>Caracas, 23 de noviembre de 2016</a:t>
            </a:r>
            <a:endParaRPr lang="en-US" dirty="0"/>
          </a:p>
        </p:txBody>
      </p:sp>
      <p:sp>
        <p:nvSpPr>
          <p:cNvPr id="8" name="7 Rectángulo"/>
          <p:cNvSpPr/>
          <p:nvPr/>
        </p:nvSpPr>
        <p:spPr>
          <a:xfrm>
            <a:off x="285720" y="5115981"/>
            <a:ext cx="8715404" cy="384721"/>
          </a:xfrm>
          <a:prstGeom prst="rect">
            <a:avLst/>
          </a:prstGeom>
        </p:spPr>
        <p:txBody>
          <a:bodyPr wrap="square">
            <a:spAutoFit/>
          </a:bodyPr>
          <a:lstStyle/>
          <a:p>
            <a:r>
              <a:rPr lang="es-VE" sz="1900" dirty="0">
                <a:solidFill>
                  <a:schemeClr val="bg1">
                    <a:lumMod val="85000"/>
                  </a:schemeClr>
                </a:solidFill>
                <a:effectLst>
                  <a:outerShdw blurRad="38100" dist="38100" dir="2700000" algn="tl">
                    <a:srgbClr val="000000">
                      <a:alpha val="43137"/>
                    </a:srgbClr>
                  </a:outerShdw>
                </a:effectLst>
                <a:latin typeface="Arial Rounded MT Bold" pitchFamily="34" charset="0"/>
              </a:rPr>
              <a:t>MES DE LA ELIMINACIÓN DE LAS VIOLENCIAS CONTRA LAS MUJERES</a:t>
            </a:r>
            <a:endParaRPr lang="en-US" sz="1900" dirty="0">
              <a:solidFill>
                <a:schemeClr val="bg1">
                  <a:lumMod val="85000"/>
                </a:schemeClr>
              </a:solidFill>
              <a:effectLst>
                <a:outerShdw blurRad="38100" dist="38100" dir="2700000" algn="tl">
                  <a:srgbClr val="000000">
                    <a:alpha val="43137"/>
                  </a:srgbClr>
                </a:outerShdw>
              </a:effectLst>
              <a:latin typeface="Arial Rounded MT Bold" pitchFamily="34" charset="0"/>
            </a:endParaRPr>
          </a:p>
        </p:txBody>
      </p:sp>
      <p:pic>
        <p:nvPicPr>
          <p:cNvPr id="10" name="3 Imagen">
            <a:extLst>
              <a:ext uri="{FF2B5EF4-FFF2-40B4-BE49-F238E27FC236}">
                <a16:creationId xmlns:a16="http://schemas.microsoft.com/office/drawing/2014/main" xmlns="" id="{CAC75A71-3625-4BAB-B4AF-C8472620CE8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3982"/>
          <a:stretch>
            <a:fillRect/>
          </a:stretch>
        </p:blipFill>
        <p:spPr bwMode="auto">
          <a:xfrm>
            <a:off x="2500298" y="51516"/>
            <a:ext cx="2705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3 Imagen"/>
          <p:cNvPicPr>
            <a:picLocks noChangeAspect="1"/>
          </p:cNvPicPr>
          <p:nvPr/>
        </p:nvPicPr>
        <p:blipFill>
          <a:blip r:embed="rId4" cstate="print"/>
          <a:stretch>
            <a:fillRect/>
          </a:stretch>
        </p:blipFill>
        <p:spPr>
          <a:xfrm>
            <a:off x="7215206" y="428604"/>
            <a:ext cx="1600200" cy="595004"/>
          </a:xfrm>
          <a:prstGeom prst="rect">
            <a:avLst/>
          </a:prstGeom>
        </p:spPr>
      </p:pic>
      <p:pic>
        <p:nvPicPr>
          <p:cNvPr id="12" name="0 Imagen"/>
          <p:cNvPicPr/>
          <p:nvPr/>
        </p:nvPicPr>
        <p:blipFill>
          <a:blip r:embed="rId5" cstate="print">
            <a:extLst>
              <a:ext uri="{28A0092B-C50C-407E-A947-70E740481C1C}">
                <a14:useLocalDpi xmlns:a14="http://schemas.microsoft.com/office/drawing/2010/main" val="0"/>
              </a:ext>
            </a:extLst>
          </a:blip>
          <a:stretch>
            <a:fillRect/>
          </a:stretch>
        </p:blipFill>
        <p:spPr>
          <a:xfrm>
            <a:off x="714348" y="0"/>
            <a:ext cx="856746" cy="921744"/>
          </a:xfrm>
          <a:prstGeom prst="rect">
            <a:avLst/>
          </a:prstGeom>
        </p:spPr>
      </p:pic>
      <p:pic>
        <p:nvPicPr>
          <p:cNvPr id="1026" name="Picture 2" descr="C:\Users\Ofelia Alvarez\Documents\Logos FM y CEM\logo fundamujer.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2424" y="71439"/>
            <a:ext cx="805592" cy="1428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10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1000"/>
                                        <p:tgtEl>
                                          <p:spTgt spid="11"/>
                                        </p:tgtEl>
                                      </p:cBhvr>
                                    </p:animEffect>
                                  </p:childTnLst>
                                </p:cTn>
                              </p:par>
                            </p:childTnLst>
                          </p:cTn>
                        </p:par>
                        <p:par>
                          <p:cTn id="17" fill="hold">
                            <p:stCondLst>
                              <p:cond delay="1000"/>
                            </p:stCondLst>
                            <p:childTnLst>
                              <p:par>
                                <p:cTn id="18" presetID="2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6"/>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EL PROGRAMA</a:t>
            </a:r>
          </a:p>
        </p:txBody>
      </p:sp>
      <p:sp>
        <p:nvSpPr>
          <p:cNvPr id="2" name="Rectángulo 1"/>
          <p:cNvSpPr/>
          <p:nvPr/>
        </p:nvSpPr>
        <p:spPr>
          <a:xfrm>
            <a:off x="2286000" y="260648"/>
            <a:ext cx="6462464" cy="6276975"/>
          </a:xfrm>
          <a:prstGeom prst="rect">
            <a:avLst/>
          </a:prstGeom>
        </p:spPr>
        <p:txBody>
          <a:bodyPr wrap="square">
            <a:spAutoFit/>
          </a:bodyPr>
          <a:lstStyle/>
          <a:p>
            <a:pPr lvl="0" algn="just" eaLnBrk="0" hangingPunct="0">
              <a:lnSpc>
                <a:spcPct val="150000"/>
              </a:lnSpc>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También interesa la promoción de la recién creada Red Naranja-</a:t>
            </a:r>
            <a:r>
              <a:rPr lang="es-VE" b="1" dirty="0">
                <a:latin typeface="Arial Unicode MS" panose="020B0604020202020204" pitchFamily="34" charset="-128"/>
                <a:ea typeface="Arial Unicode MS" panose="020B0604020202020204" pitchFamily="34" charset="-128"/>
                <a:cs typeface="Arial Unicode MS" panose="020B0604020202020204" pitchFamily="34" charset="-128"/>
              </a:rPr>
              <a:t>Red de Observación y Acción por el derecho de las mujeres a una vida libre de violencia y de discriminación. Que</a:t>
            </a:r>
            <a:r>
              <a:rPr lang="es-VE" dirty="0">
                <a:latin typeface="Arial Unicode MS" panose="020B0604020202020204" pitchFamily="34" charset="-128"/>
                <a:ea typeface="Arial Unicode MS" panose="020B0604020202020204" pitchFamily="34" charset="-128"/>
                <a:cs typeface="Arial Unicode MS" panose="020B0604020202020204" pitchFamily="34" charset="-128"/>
              </a:rPr>
              <a:t> se constituirá a  nivel nacional con el fin de que sirva de guía en la constitución de las alianzas y participación de los diferentes actores que se ocupan del tema en el país. Además de los ofrecer mecanismos para la comunicación, articulación y movilización de los esfuerzos colectivos, internos y externos, con fines de protección de los Derechos de la Mujeres y fortalecimiento de las labores de los activistas.  </a:t>
            </a:r>
          </a:p>
          <a:p>
            <a:pPr lvl="0" algn="just" eaLnBrk="0" hangingPunct="0">
              <a:lnSpc>
                <a:spcPct val="150000"/>
              </a:lnSpc>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El Taller, de índole teórico-práctico, durará 6 horas continuas aproximadamente para llegar a compromisos.</a:t>
            </a:r>
          </a:p>
          <a:p>
            <a:pPr lvl="0" algn="just" eaLnBrk="0" hangingPunct="0">
              <a:lnSpc>
                <a:spcPct val="150000"/>
              </a:lnSpc>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Se otorgará Certificado de Asistencia a quienes participen del 100% de la actividad, por vía electrónica si así lo expresan.</a:t>
            </a:r>
          </a:p>
        </p:txBody>
      </p:sp>
    </p:spTree>
    <p:extLst>
      <p:ext uri="{BB962C8B-B14F-4D97-AF65-F5344CB8AC3E}">
        <p14:creationId xmlns:p14="http://schemas.microsoft.com/office/powerpoint/2010/main" val="30858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La Red Naranja</a:t>
            </a:r>
          </a:p>
        </p:txBody>
      </p:sp>
      <p:sp>
        <p:nvSpPr>
          <p:cNvPr id="3" name="2 Marcador de contenido"/>
          <p:cNvSpPr>
            <a:spLocks noGrp="1"/>
          </p:cNvSpPr>
          <p:nvPr>
            <p:ph idx="1"/>
          </p:nvPr>
        </p:nvSpPr>
        <p:spPr>
          <a:xfrm>
            <a:off x="457200" y="2928935"/>
            <a:ext cx="8229600" cy="3429024"/>
          </a:xfrm>
        </p:spPr>
        <p:txBody>
          <a:bodyPr>
            <a:normAutofit/>
          </a:bodyPr>
          <a:lstStyle/>
          <a:p>
            <a:pPr algn="just"/>
            <a:r>
              <a:rPr lang="es-VE" sz="2200" dirty="0">
                <a:latin typeface="Arial Unicode MS" pitchFamily="34" charset="-128"/>
                <a:ea typeface="Arial Unicode MS" pitchFamily="34" charset="-128"/>
                <a:cs typeface="Arial Unicode MS" pitchFamily="34" charset="-128"/>
              </a:rPr>
              <a:t>Servir de guía en la constitución de las alianzas y participación de los diferentes actores. Además de los mecanismos para la comunicación, articulación y movilización de los esfuerzos colectivos, internos y externos, con fines de protección de los Derechos de la Mujer y fortalecimiento de las labores de los activistas en violencia contra las mujeres, en el ámbito nacional.</a:t>
            </a:r>
          </a:p>
          <a:p>
            <a:pPr algn="just">
              <a:buNone/>
            </a:pPr>
            <a:endParaRPr lang="es-VE" sz="2200" dirty="0">
              <a:latin typeface="Arial Unicode MS" pitchFamily="34" charset="-128"/>
              <a:ea typeface="Arial Unicode MS" pitchFamily="34" charset="-128"/>
              <a:cs typeface="Arial Unicode MS" pitchFamily="34" charset="-128"/>
            </a:endParaRPr>
          </a:p>
          <a:p>
            <a:pPr algn="just"/>
            <a:r>
              <a:rPr lang="es-VE" sz="2200" dirty="0">
                <a:latin typeface="Arial Unicode MS" pitchFamily="34" charset="-128"/>
                <a:ea typeface="Arial Unicode MS" pitchFamily="34" charset="-128"/>
                <a:cs typeface="Arial Unicode MS" pitchFamily="34" charset="-128"/>
              </a:rPr>
              <a:t>Para ingresar:  rednaranjavenezuela@gmail.com </a:t>
            </a:r>
          </a:p>
        </p:txBody>
      </p:sp>
      <p:pic>
        <p:nvPicPr>
          <p:cNvPr id="1026" name="Picture 2" descr="C:\Users\Ofelia Alvarez\Documents\red naranja_logo_color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20" y="1217983"/>
            <a:ext cx="1440159"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857356" y="1714488"/>
            <a:ext cx="6429388" cy="1015663"/>
          </a:xfrm>
          <a:prstGeom prst="rect">
            <a:avLst/>
          </a:prstGeom>
        </p:spPr>
        <p:txBody>
          <a:bodyPr wrap="square">
            <a:spAutoFit/>
          </a:bodyPr>
          <a:lstStyle/>
          <a:p>
            <a:pPr algn="just"/>
            <a:r>
              <a:rPr lang="es-VE" sz="2000" b="1" dirty="0">
                <a:latin typeface="Arial Unicode MS" pitchFamily="34" charset="-128"/>
                <a:ea typeface="Arial Unicode MS" pitchFamily="34" charset="-128"/>
                <a:cs typeface="Arial Unicode MS" pitchFamily="34" charset="-128"/>
              </a:rPr>
              <a:t>Red de Observación y Acción por el derecho de las mujeres a una vida libre de violencia y de discriminación.</a:t>
            </a:r>
          </a:p>
        </p:txBody>
      </p:sp>
    </p:spTree>
    <p:extLst>
      <p:ext uri="{BB962C8B-B14F-4D97-AF65-F5344CB8AC3E}">
        <p14:creationId xmlns:p14="http://schemas.microsoft.com/office/powerpoint/2010/main" val="26107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000" fill="hold"/>
                                        <p:tgtEl>
                                          <p:spTgt spid="1026"/>
                                        </p:tgtEl>
                                        <p:attrNameLst>
                                          <p:attrName>ppt_x</p:attrName>
                                        </p:attrNameLst>
                                      </p:cBhvr>
                                      <p:tavLst>
                                        <p:tav tm="0">
                                          <p:val>
                                            <p:strVal val="0-#ppt_w/2"/>
                                          </p:val>
                                        </p:tav>
                                        <p:tav tm="100000">
                                          <p:val>
                                            <p:strVal val="#ppt_x"/>
                                          </p:val>
                                        </p:tav>
                                      </p:tavLst>
                                    </p:anim>
                                    <p:anim calcmode="lin" valueType="num">
                                      <p:cBhvr additive="base">
                                        <p:cTn id="12" dur="1000" fill="hold"/>
                                        <p:tgtEl>
                                          <p:spTgt spid="10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Chequeo de expectativas</a:t>
            </a:r>
          </a:p>
        </p:txBody>
      </p:sp>
      <p:sp>
        <p:nvSpPr>
          <p:cNvPr id="3" name="2 Marcador de contenido"/>
          <p:cNvSpPr>
            <a:spLocks noGrp="1"/>
          </p:cNvSpPr>
          <p:nvPr>
            <p:ph idx="1"/>
          </p:nvPr>
        </p:nvSpPr>
        <p:spPr>
          <a:xfrm>
            <a:off x="464344" y="1844824"/>
            <a:ext cx="8229600" cy="4525963"/>
          </a:xfrm>
        </p:spPr>
        <p:txBody>
          <a:bodyPr/>
          <a:lstStyle/>
          <a:p>
            <a:r>
              <a:rPr lang="es-VE" dirty="0"/>
              <a:t>Compartan en parejas las expectativas que tienen sobre este Taller</a:t>
            </a:r>
          </a:p>
        </p:txBody>
      </p:sp>
    </p:spTree>
    <p:extLst>
      <p:ext uri="{BB962C8B-B14F-4D97-AF65-F5344CB8AC3E}">
        <p14:creationId xmlns:p14="http://schemas.microsoft.com/office/powerpoint/2010/main" val="305263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Los compromisos del país en VCM y los medios</a:t>
            </a:r>
          </a:p>
        </p:txBody>
      </p:sp>
      <p:sp>
        <p:nvSpPr>
          <p:cNvPr id="3" name="2 Marcador de contenido"/>
          <p:cNvSpPr>
            <a:spLocks noGrp="1"/>
          </p:cNvSpPr>
          <p:nvPr>
            <p:ph idx="1"/>
          </p:nvPr>
        </p:nvSpPr>
        <p:spPr>
          <a:xfrm>
            <a:off x="457200" y="1716856"/>
            <a:ext cx="8229600" cy="5141168"/>
          </a:xfrm>
        </p:spPr>
        <p:txBody>
          <a:bodyPr>
            <a:noAutofit/>
          </a:bodyPr>
          <a:lstStyle/>
          <a:p>
            <a:pPr lvl="0"/>
            <a:r>
              <a:rPr lang="es-VE" sz="1900" b="1" dirty="0"/>
              <a:t>UN</a:t>
            </a:r>
            <a:r>
              <a:rPr lang="es-VE" sz="1900" dirty="0"/>
              <a:t> y </a:t>
            </a:r>
            <a:r>
              <a:rPr lang="es-VE" sz="1900" b="1" dirty="0"/>
              <a:t>Convención sobre la Eliminación de todas las Formas de Discriminación contra la mujer-CEDAW </a:t>
            </a:r>
            <a:r>
              <a:rPr lang="es-VE" sz="1900" dirty="0"/>
              <a:t>(última revisión de Res 19):</a:t>
            </a:r>
          </a:p>
          <a:p>
            <a:pPr lvl="0">
              <a:buNone/>
            </a:pPr>
            <a:endParaRPr lang="es-VE" sz="1800" dirty="0"/>
          </a:p>
          <a:p>
            <a:pPr lvl="0" algn="just"/>
            <a:r>
              <a:rPr lang="es-VE" sz="1900" dirty="0"/>
              <a:t>Adoptar e implementar medidas efectivas que estimulen a los media, incluyen propaganda e información y tecnologías de las comunicaciones a eliminar la discriminación contra las mujeres en sus trabajos; incluyendo figuras o imágenes negativas de mujeres y niñas estereotipadas incluyendo a las defensoras de mujeres. Lo que incluye: imágenes positivas relacionadas con roles de mujeres y hombres; guías para reportes apropiados por los media en casos de VCMBG; estimular en la creación de mecanismos auto regulatorios para los media  en la eliminación de estereotipos de género y fortalecer la capacidad institucional de las instituciones nacionales de instituciones para confrontar a los media que no lo hagan</a:t>
            </a:r>
            <a:r>
              <a:rPr lang="es-VE" sz="1800" dirty="0"/>
              <a:t>.</a:t>
            </a:r>
          </a:p>
          <a:p>
            <a:pPr>
              <a:buNone/>
            </a:pPr>
            <a:endParaRPr lang="es-VE" sz="1800" dirty="0"/>
          </a:p>
        </p:txBody>
      </p:sp>
    </p:spTree>
    <p:extLst>
      <p:ext uri="{BB962C8B-B14F-4D97-AF65-F5344CB8AC3E}">
        <p14:creationId xmlns:p14="http://schemas.microsoft.com/office/powerpoint/2010/main" val="26271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Los compromisos del país en VCM y los medios</a:t>
            </a:r>
          </a:p>
        </p:txBody>
      </p:sp>
      <p:sp>
        <p:nvSpPr>
          <p:cNvPr id="3" name="2 Marcador de contenido"/>
          <p:cNvSpPr>
            <a:spLocks noGrp="1"/>
          </p:cNvSpPr>
          <p:nvPr>
            <p:ph idx="1"/>
          </p:nvPr>
        </p:nvSpPr>
        <p:spPr>
          <a:xfrm>
            <a:off x="457200" y="1600200"/>
            <a:ext cx="8229600" cy="5141168"/>
          </a:xfrm>
        </p:spPr>
        <p:txBody>
          <a:bodyPr>
            <a:normAutofit/>
          </a:bodyPr>
          <a:lstStyle/>
          <a:p>
            <a:r>
              <a:rPr lang="es-VE" sz="1900" b="1" dirty="0"/>
              <a:t>CONVENCION INTERAMERICANA PARA PREVENIR,  SANCIONAR Y ERRADICAR LA VIOLENCIA CONTRA LA MUJER  "CONVENCION DE BELEM DO PARA: </a:t>
            </a:r>
            <a:r>
              <a:rPr lang="es-VE" sz="1900" dirty="0"/>
              <a:t>g. alentar a los medios de comunicación a elaborar directrices adecuadas de difusión que contribuyan a erradicar la violencia contra la mujer en todas sus formas y a realzar el respeto a la dignidad de la mujer; </a:t>
            </a:r>
          </a:p>
          <a:p>
            <a:r>
              <a:rPr lang="es-VE" sz="1900" b="1" dirty="0"/>
              <a:t>Ley Orgánica por el Derecho de las Mujeres a una Vida Libre de Violencia </a:t>
            </a:r>
            <a:r>
              <a:rPr lang="es-VE" sz="1900" dirty="0"/>
              <a:t>(República de Venezuela</a:t>
            </a:r>
            <a:r>
              <a:rPr lang="es-VE" sz="1900"/>
              <a:t>, </a:t>
            </a:r>
            <a:r>
              <a:rPr lang="es-VE" sz="1900" smtClean="0"/>
              <a:t>2007</a:t>
            </a:r>
            <a:r>
              <a:rPr lang="es-VE" sz="1900" dirty="0"/>
              <a:t>):</a:t>
            </a:r>
          </a:p>
          <a:p>
            <a:r>
              <a:rPr lang="es-VE" sz="1900" dirty="0"/>
              <a:t>15. Violencia mediática: Se entiende por violencia mediática la exposición, a través de cualquier medio de difusión, de la mujer, niña o adolescente, que de manera directa o indirecta explote, discrimine, deshonre, humille o que atente contra su dignidad con fines económicos, sociales o de dominación. </a:t>
            </a:r>
          </a:p>
          <a:p>
            <a:endParaRPr lang="es-VE" sz="1900" dirty="0"/>
          </a:p>
          <a:p>
            <a:r>
              <a:rPr lang="es-VE" sz="1900" b="1" dirty="0">
                <a:solidFill>
                  <a:srgbClr val="FF6600"/>
                </a:solidFill>
                <a:effectLst>
                  <a:outerShdw blurRad="38100" dist="38100" dir="2700000" algn="tl">
                    <a:srgbClr val="000000">
                      <a:alpha val="43137"/>
                    </a:srgbClr>
                  </a:outerShdw>
                </a:effectLst>
              </a:rPr>
              <a:t>En Belém do Pará: derecho a que se respete su vida</a:t>
            </a:r>
          </a:p>
        </p:txBody>
      </p:sp>
    </p:spTree>
    <p:extLst>
      <p:ext uri="{BB962C8B-B14F-4D97-AF65-F5344CB8AC3E}">
        <p14:creationId xmlns:p14="http://schemas.microsoft.com/office/powerpoint/2010/main" val="26271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sz="3200" dirty="0"/>
              <a:t>Las múltiples de definiciones sobre Violencias contra las Mujeres en el transcurso del tiempo</a:t>
            </a:r>
          </a:p>
        </p:txBody>
      </p:sp>
      <p:graphicFrame>
        <p:nvGraphicFramePr>
          <p:cNvPr id="4" name="3 Tabla"/>
          <p:cNvGraphicFramePr>
            <a:graphicFrameLocks noGrp="1"/>
          </p:cNvGraphicFramePr>
          <p:nvPr/>
        </p:nvGraphicFramePr>
        <p:xfrm>
          <a:off x="285720" y="1785926"/>
          <a:ext cx="8286808" cy="4165600"/>
        </p:xfrm>
        <a:graphic>
          <a:graphicData uri="http://schemas.openxmlformats.org/drawingml/2006/table">
            <a:tbl>
              <a:tblPr firstRow="1" bandRow="1">
                <a:tableStyleId>{5C22544A-7EE6-4342-B048-85BDC9FD1C3A}</a:tableStyleId>
              </a:tblPr>
              <a:tblGrid>
                <a:gridCol w="4143404">
                  <a:extLst>
                    <a:ext uri="{9D8B030D-6E8A-4147-A177-3AD203B41FA5}">
                      <a16:colId xmlns:a16="http://schemas.microsoft.com/office/drawing/2014/main" xmlns="" val="20000"/>
                    </a:ext>
                  </a:extLst>
                </a:gridCol>
                <a:gridCol w="4143404">
                  <a:extLst>
                    <a:ext uri="{9D8B030D-6E8A-4147-A177-3AD203B41FA5}">
                      <a16:colId xmlns:a16="http://schemas.microsoft.com/office/drawing/2014/main" xmlns="" val="20001"/>
                    </a:ext>
                  </a:extLst>
                </a:gridCol>
              </a:tblGrid>
              <a:tr h="370840">
                <a:tc gridSpan="2">
                  <a:txBody>
                    <a:bodyPr/>
                    <a:lstStyle/>
                    <a:p>
                      <a:pPr marL="0" lvl="0" indent="0">
                        <a:buNone/>
                      </a:pPr>
                      <a:r>
                        <a:rPr lang="es-VE" dirty="0">
                          <a:effectLst>
                            <a:outerShdw blurRad="38100" dist="38100" dir="2700000" algn="tl">
                              <a:srgbClr val="000000">
                                <a:alpha val="43137"/>
                              </a:srgbClr>
                            </a:outerShdw>
                          </a:effectLst>
                        </a:rPr>
                        <a:t>Desde los 70 hasta hoy:</a:t>
                      </a:r>
                    </a:p>
                  </a:txBody>
                  <a:tcPr>
                    <a:solidFill>
                      <a:srgbClr val="FF9900"/>
                    </a:solidFill>
                  </a:tcPr>
                </a:tc>
                <a:tc hMerge="1">
                  <a:txBody>
                    <a:bodyPr/>
                    <a:lstStyle/>
                    <a:p>
                      <a:endParaRPr lang="en-US" dirty="0"/>
                    </a:p>
                  </a:txBody>
                  <a:tcPr>
                    <a:solidFill>
                      <a:srgbClr val="FF9900"/>
                    </a:solidFill>
                  </a:tcPr>
                </a:tc>
                <a:extLst>
                  <a:ext uri="{0D108BD9-81ED-4DB2-BD59-A6C34878D82A}">
                    <a16:rowId xmlns:a16="http://schemas.microsoft.com/office/drawing/2014/main" xmlns="" val="10000"/>
                  </a:ext>
                </a:extLst>
              </a:tr>
              <a:tr h="3794760">
                <a:tc>
                  <a:txBody>
                    <a:bodyPr/>
                    <a:lstStyle/>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Mujer maltratada</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Mujer golpeada</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Malos tratos en la pareja</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Violencia contra las esposas</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Violencia doméstica</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Violencia contra la mujer</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Violencia íntima</a:t>
                      </a:r>
                    </a:p>
                    <a:p>
                      <a:pPr marL="273050" lvl="0" indent="-273050">
                        <a:lnSpc>
                          <a:spcPct val="150000"/>
                        </a:lnSpc>
                        <a:buClr>
                          <a:srgbClr val="FF6600"/>
                        </a:buClr>
                        <a:buSzPct val="150000"/>
                        <a:buFont typeface="Arial" pitchFamily="34" charset="0"/>
                        <a:buChar char="•"/>
                      </a:pPr>
                      <a:r>
                        <a:rPr lang="es-VE" dirty="0">
                          <a:latin typeface="Arial Unicode MS" pitchFamily="34" charset="-128"/>
                          <a:ea typeface="Arial Unicode MS" pitchFamily="34" charset="-128"/>
                          <a:cs typeface="Arial Unicode MS" pitchFamily="34" charset="-128"/>
                        </a:rPr>
                        <a:t>Violencia doméstica hacia la mujer por su pareja</a:t>
                      </a:r>
                    </a:p>
                  </a:txBody>
                  <a:tcPr>
                    <a:solidFill>
                      <a:srgbClr val="FFFFCC"/>
                    </a:solidFill>
                  </a:tcPr>
                </a:tc>
                <a:tc>
                  <a:txBody>
                    <a:bodyPr/>
                    <a:lstStyle/>
                    <a:p>
                      <a:pPr marL="273050" lvl="0" indent="-273050">
                        <a:lnSpc>
                          <a:spcPct val="150000"/>
                        </a:lnSpc>
                        <a:buClr>
                          <a:srgbClr val="FF6600"/>
                        </a:buClr>
                        <a:buSzPct val="150000"/>
                        <a:buFont typeface="Arial" pitchFamily="34" charset="0"/>
                        <a:buChar char="•"/>
                      </a:pPr>
                      <a:r>
                        <a:rPr lang="es-VE" dirty="0"/>
                        <a:t>Violencia de/en la pareja</a:t>
                      </a:r>
                    </a:p>
                    <a:p>
                      <a:pPr marL="273050" lvl="0" indent="-273050">
                        <a:lnSpc>
                          <a:spcPct val="150000"/>
                        </a:lnSpc>
                        <a:buClr>
                          <a:srgbClr val="FF6600"/>
                        </a:buClr>
                        <a:buSzPct val="150000"/>
                        <a:buFont typeface="Arial" pitchFamily="34" charset="0"/>
                        <a:buChar char="•"/>
                      </a:pPr>
                      <a:r>
                        <a:rPr lang="es-VE" dirty="0"/>
                        <a:t>La pareja en situación de violencia</a:t>
                      </a:r>
                    </a:p>
                    <a:p>
                      <a:pPr marL="273050" lvl="0" indent="-273050">
                        <a:lnSpc>
                          <a:spcPct val="150000"/>
                        </a:lnSpc>
                        <a:buClr>
                          <a:srgbClr val="FF6600"/>
                        </a:buClr>
                        <a:buSzPct val="150000"/>
                        <a:buFont typeface="Arial" pitchFamily="34" charset="0"/>
                        <a:buChar char="•"/>
                      </a:pPr>
                      <a:r>
                        <a:rPr lang="es-VE" dirty="0"/>
                        <a:t>La pareja violenta.</a:t>
                      </a:r>
                    </a:p>
                    <a:p>
                      <a:pPr marL="273050" indent="-273050">
                        <a:lnSpc>
                          <a:spcPct val="150000"/>
                        </a:lnSpc>
                        <a:buClr>
                          <a:srgbClr val="FF6600"/>
                        </a:buClr>
                        <a:buSzPct val="150000"/>
                        <a:buFont typeface="Arial" pitchFamily="34" charset="0"/>
                        <a:buChar char="•"/>
                      </a:pPr>
                      <a:r>
                        <a:rPr lang="es-VE" dirty="0"/>
                        <a:t>Familiar e Intrafamiliar, </a:t>
                      </a:r>
                    </a:p>
                    <a:p>
                      <a:pPr marL="273050" indent="-273050">
                        <a:lnSpc>
                          <a:spcPct val="150000"/>
                        </a:lnSpc>
                        <a:buClr>
                          <a:srgbClr val="FF6600"/>
                        </a:buClr>
                        <a:buSzPct val="150000"/>
                        <a:buFont typeface="Arial" pitchFamily="34" charset="0"/>
                        <a:buChar char="•"/>
                      </a:pPr>
                      <a:r>
                        <a:rPr lang="es-VE" dirty="0"/>
                        <a:t>Machista, </a:t>
                      </a:r>
                    </a:p>
                    <a:p>
                      <a:pPr marL="273050" indent="-273050">
                        <a:lnSpc>
                          <a:spcPct val="150000"/>
                        </a:lnSpc>
                        <a:buClr>
                          <a:srgbClr val="FF6600"/>
                        </a:buClr>
                        <a:buSzPct val="150000"/>
                        <a:buFont typeface="Arial" pitchFamily="34" charset="0"/>
                        <a:buChar char="•"/>
                      </a:pPr>
                      <a:r>
                        <a:rPr lang="es-VE" dirty="0"/>
                        <a:t>de Género o Basada en Género, </a:t>
                      </a:r>
                    </a:p>
                    <a:p>
                      <a:pPr marL="273050" indent="-273050">
                        <a:lnSpc>
                          <a:spcPct val="150000"/>
                        </a:lnSpc>
                        <a:buClr>
                          <a:srgbClr val="FF6600"/>
                        </a:buClr>
                        <a:buSzPct val="150000"/>
                        <a:buFont typeface="Arial" pitchFamily="34" charset="0"/>
                        <a:buChar char="•"/>
                      </a:pPr>
                      <a:r>
                        <a:rPr lang="es-VE" dirty="0"/>
                        <a:t>Violencias contra las Mujeres</a:t>
                      </a:r>
                    </a:p>
                    <a:p>
                      <a:pPr marL="273050" indent="-273050">
                        <a:lnSpc>
                          <a:spcPct val="150000"/>
                        </a:lnSpc>
                        <a:buClr>
                          <a:srgbClr val="FF6600"/>
                        </a:buClr>
                        <a:buSzPct val="150000"/>
                        <a:buFont typeface="Arial" pitchFamily="34" charset="0"/>
                        <a:buChar char="•"/>
                      </a:pPr>
                      <a:r>
                        <a:rPr lang="es-VE" dirty="0"/>
                        <a:t> </a:t>
                      </a:r>
                      <a:r>
                        <a:rPr lang="es-VE" dirty="0" err="1"/>
                        <a:t>Femicidio</a:t>
                      </a:r>
                      <a:r>
                        <a:rPr lang="es-VE" dirty="0"/>
                        <a:t>/</a:t>
                      </a:r>
                      <a:r>
                        <a:rPr lang="es-VE" dirty="0" err="1"/>
                        <a:t>Feminicidio</a:t>
                      </a:r>
                      <a:endParaRPr lang="es-VE" dirty="0"/>
                    </a:p>
                  </a:txBody>
                  <a:tcPr>
                    <a:solidFill>
                      <a:srgbClr val="FFFFCC"/>
                    </a:solidFill>
                  </a:tcPr>
                </a:tc>
                <a:extLst>
                  <a:ext uri="{0D108BD9-81ED-4DB2-BD59-A6C34878D82A}">
                    <a16:rowId xmlns:a16="http://schemas.microsoft.com/office/drawing/2014/main" xmlns="" val="10001"/>
                  </a:ext>
                </a:extLst>
              </a:tr>
            </a:tbl>
          </a:graphicData>
        </a:graphic>
      </p:graphicFrame>
      <p:sp>
        <p:nvSpPr>
          <p:cNvPr id="6" name="5 Rectángulo"/>
          <p:cNvSpPr/>
          <p:nvPr/>
        </p:nvSpPr>
        <p:spPr>
          <a:xfrm>
            <a:off x="285720" y="6068817"/>
            <a:ext cx="8358246" cy="707886"/>
          </a:xfrm>
          <a:prstGeom prst="rect">
            <a:avLst/>
          </a:prstGeom>
        </p:spPr>
        <p:txBody>
          <a:bodyPr wrap="square">
            <a:spAutoFit/>
          </a:bodyPr>
          <a:lstStyle/>
          <a:p>
            <a:r>
              <a:rPr lang="es-VE" sz="2000" b="1" dirty="0">
                <a:solidFill>
                  <a:srgbClr val="FF6600"/>
                </a:solidFill>
                <a:latin typeface="Arial Unicode MS" pitchFamily="34" charset="-128"/>
                <a:ea typeface="Arial Unicode MS" pitchFamily="34" charset="-128"/>
                <a:cs typeface="Arial Unicode MS" pitchFamily="34" charset="-128"/>
              </a:rPr>
              <a:t>Relevante: </a:t>
            </a:r>
            <a:r>
              <a:rPr lang="es-VE" sz="2000" dirty="0">
                <a:latin typeface="Arial Unicode MS" pitchFamily="34" charset="-128"/>
                <a:ea typeface="Arial Unicode MS" pitchFamily="34" charset="-128"/>
                <a:cs typeface="Arial Unicode MS" pitchFamily="34" charset="-128"/>
              </a:rPr>
              <a:t>paso de delito privado a público, desde el noviazgo, los </a:t>
            </a:r>
            <a:r>
              <a:rPr lang="es-VE" sz="2000" dirty="0" err="1">
                <a:latin typeface="Arial Unicode MS" pitchFamily="34" charset="-128"/>
                <a:ea typeface="Arial Unicode MS" pitchFamily="34" charset="-128"/>
                <a:cs typeface="Arial Unicode MS" pitchFamily="34" charset="-128"/>
              </a:rPr>
              <a:t>exes</a:t>
            </a:r>
            <a:r>
              <a:rPr lang="es-VE" sz="2000" dirty="0">
                <a:latin typeface="Arial Unicode MS" pitchFamily="34" charset="-128"/>
                <a:ea typeface="Arial Unicode MS" pitchFamily="34" charset="-128"/>
                <a:cs typeface="Arial Unicode MS" pitchFamily="34" charset="-128"/>
              </a:rPr>
              <a:t>, las relaciones afectivas, homicida</a:t>
            </a:r>
          </a:p>
        </p:txBody>
      </p:sp>
    </p:spTree>
    <p:extLst>
      <p:ext uri="{BB962C8B-B14F-4D97-AF65-F5344CB8AC3E}">
        <p14:creationId xmlns:p14="http://schemas.microsoft.com/office/powerpoint/2010/main" val="25077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SEXO Y GENERO</a:t>
            </a:r>
          </a:p>
        </p:txBody>
      </p:sp>
      <p:pic>
        <p:nvPicPr>
          <p:cNvPr id="6" name="Picture 2" descr="C:\Users\Ofelia Alvarez\Documents\Sexo Géne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
            <a:ext cx="709228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99392"/>
            <a:ext cx="9108504" cy="1143000"/>
          </a:xfrm>
        </p:spPr>
        <p:txBody>
          <a:bodyPr/>
          <a:lstStyle/>
          <a:p>
            <a:pPr algn="l"/>
            <a:r>
              <a:rPr lang="es-VE" dirty="0"/>
              <a:t>   ¿Qué significa incorporar una perspectiva de género?</a:t>
            </a:r>
          </a:p>
        </p:txBody>
      </p:sp>
      <p:pic>
        <p:nvPicPr>
          <p:cNvPr id="6" name="Picture 2" descr="C:\Users\Ofelia Alvarez\Documents\Incoporar género.jpg"/>
          <p:cNvPicPr>
            <a:picLocks noChangeAspect="1" noChangeArrowheads="1"/>
          </p:cNvPicPr>
          <p:nvPr/>
        </p:nvPicPr>
        <p:blipFill rotWithShape="1">
          <a:blip r:embed="rId2">
            <a:extLst>
              <a:ext uri="{28A0092B-C50C-407E-A947-70E740481C1C}">
                <a14:useLocalDpi xmlns:a14="http://schemas.microsoft.com/office/drawing/2010/main" val="0"/>
              </a:ext>
            </a:extLst>
          </a:blip>
          <a:srcRect t="6105"/>
          <a:stretch/>
        </p:blipFill>
        <p:spPr bwMode="auto">
          <a:xfrm>
            <a:off x="179512" y="1717952"/>
            <a:ext cx="8713277" cy="507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08" y="8048"/>
            <a:ext cx="9001000" cy="1143000"/>
          </a:xfrm>
        </p:spPr>
        <p:txBody>
          <a:bodyPr/>
          <a:lstStyle/>
          <a:p>
            <a:pPr algn="l"/>
            <a:r>
              <a:rPr lang="es-VE" dirty="0"/>
              <a:t>   Las dimensiones de la violencia hacia </a:t>
            </a:r>
            <a:br>
              <a:rPr lang="es-VE" dirty="0"/>
            </a:br>
            <a:r>
              <a:rPr lang="es-VE" dirty="0"/>
              <a:t>   </a:t>
            </a:r>
            <a:r>
              <a:rPr lang="es-VE" dirty="0" smtClean="0"/>
              <a:t>las mujeres</a:t>
            </a:r>
            <a:endParaRPr lang="es-VE" dirty="0"/>
          </a:p>
        </p:txBody>
      </p:sp>
      <p:sp>
        <p:nvSpPr>
          <p:cNvPr id="6" name="Rectangle 3"/>
          <p:cNvSpPr>
            <a:spLocks noChangeArrowheads="1"/>
          </p:cNvSpPr>
          <p:nvPr/>
        </p:nvSpPr>
        <p:spPr bwMode="auto">
          <a:xfrm>
            <a:off x="4572000" y="2057400"/>
            <a:ext cx="411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CCFF33"/>
              </a:buClr>
              <a:buSzPct val="70000"/>
              <a:buFont typeface="Wingdings" pitchFamily="2" charset="2"/>
              <a:buChar char="n"/>
            </a:pPr>
            <a:r>
              <a:rPr lang="es-ES_tradnl" sz="2800" dirty="0">
                <a:latin typeface="Arial" charset="0"/>
              </a:rPr>
              <a:t>Jurídico-Legal</a:t>
            </a:r>
          </a:p>
          <a:p>
            <a:pPr marL="342900" indent="-342900">
              <a:spcBef>
                <a:spcPct val="20000"/>
              </a:spcBef>
              <a:buClr>
                <a:srgbClr val="CCFF33"/>
              </a:buClr>
              <a:buSzPct val="70000"/>
              <a:buFont typeface="Wingdings" pitchFamily="2" charset="2"/>
              <a:buChar char="n"/>
            </a:pPr>
            <a:r>
              <a:rPr lang="es-ES_tradnl" sz="2800" dirty="0">
                <a:latin typeface="Arial" charset="0"/>
              </a:rPr>
              <a:t>Educativo-Preventiva</a:t>
            </a:r>
          </a:p>
          <a:p>
            <a:pPr marL="342900" indent="-342900">
              <a:spcBef>
                <a:spcPct val="20000"/>
              </a:spcBef>
              <a:buClr>
                <a:srgbClr val="CCFF33"/>
              </a:buClr>
              <a:buSzPct val="70000"/>
              <a:buFont typeface="Wingdings" pitchFamily="2" charset="2"/>
              <a:buChar char="n"/>
            </a:pPr>
            <a:r>
              <a:rPr lang="es-ES_tradnl" sz="2800" dirty="0">
                <a:latin typeface="Arial" charset="0"/>
              </a:rPr>
              <a:t>De Salud Integral: física y psicológica</a:t>
            </a:r>
          </a:p>
          <a:p>
            <a:pPr marL="342900" indent="-342900">
              <a:spcBef>
                <a:spcPct val="20000"/>
              </a:spcBef>
              <a:buClr>
                <a:srgbClr val="CCFF33"/>
              </a:buClr>
              <a:buSzPct val="70000"/>
              <a:buFont typeface="Wingdings" pitchFamily="2" charset="2"/>
              <a:buChar char="n"/>
            </a:pPr>
            <a:r>
              <a:rPr lang="es-ES_tradnl" sz="2800" dirty="0">
                <a:latin typeface="Arial" charset="0"/>
              </a:rPr>
              <a:t>De Políticas Públicas </a:t>
            </a:r>
          </a:p>
          <a:p>
            <a:pPr marL="342900" indent="-342900">
              <a:spcBef>
                <a:spcPct val="20000"/>
              </a:spcBef>
              <a:buClr>
                <a:srgbClr val="CCFF33"/>
              </a:buClr>
              <a:buSzPct val="70000"/>
              <a:buFont typeface="Wingdings" pitchFamily="2" charset="2"/>
              <a:buChar char="n"/>
            </a:pPr>
            <a:r>
              <a:rPr lang="es-ES_tradnl" sz="2800" dirty="0">
                <a:latin typeface="Arial" charset="0"/>
              </a:rPr>
              <a:t>De Desarrollo: económico-social</a:t>
            </a:r>
          </a:p>
          <a:p>
            <a:pPr marL="342900" indent="-342900">
              <a:spcBef>
                <a:spcPct val="20000"/>
              </a:spcBef>
              <a:buClr>
                <a:srgbClr val="CCFF33"/>
              </a:buClr>
              <a:buSzPct val="70000"/>
              <a:buFont typeface="Wingdings" pitchFamily="2" charset="2"/>
              <a:buChar char="n"/>
            </a:pPr>
            <a:endParaRPr lang="es-ES_tradnl" sz="2800" dirty="0">
              <a:latin typeface="Arial" charset="0"/>
            </a:endParaRPr>
          </a:p>
          <a:p>
            <a:pPr marL="342900" indent="-342900">
              <a:spcBef>
                <a:spcPct val="20000"/>
              </a:spcBef>
              <a:buClr>
                <a:srgbClr val="CCFF33"/>
              </a:buClr>
              <a:buSzPct val="70000"/>
              <a:buFont typeface="Wingdings" pitchFamily="2" charset="2"/>
              <a:buChar char="n"/>
            </a:pPr>
            <a:r>
              <a:rPr lang="es-ES_tradnl" sz="3200" dirty="0">
                <a:latin typeface="Arial" charset="0"/>
              </a:rPr>
              <a:t>De DD HH</a:t>
            </a:r>
          </a:p>
          <a:p>
            <a:pPr marL="342900" indent="-342900">
              <a:spcBef>
                <a:spcPct val="20000"/>
              </a:spcBef>
              <a:buClr>
                <a:srgbClr val="CCFF33"/>
              </a:buClr>
              <a:buSzPct val="70000"/>
              <a:buFont typeface="Wingdings" pitchFamily="2" charset="2"/>
              <a:buChar char="n"/>
            </a:pPr>
            <a:endParaRPr lang="es-ES" sz="3200" dirty="0">
              <a:latin typeface="Arial" charset="0"/>
            </a:endParaRPr>
          </a:p>
        </p:txBody>
      </p:sp>
      <p:pic>
        <p:nvPicPr>
          <p:cNvPr id="7" name="Picture 4" descr="BD066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428875"/>
            <a:ext cx="3810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1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85784" y="0"/>
            <a:ext cx="1872456" cy="6858000"/>
          </a:xfrm>
        </p:spPr>
        <p:txBody>
          <a:bodyPr vert="vert270"/>
          <a:lstStyle/>
          <a:p>
            <a:r>
              <a:rPr lang="en-US" sz="2800" dirty="0">
                <a:effectLst>
                  <a:outerShdw blurRad="38100" dist="38100" dir="2700000" algn="tl">
                    <a:srgbClr val="000000">
                      <a:alpha val="43137"/>
                    </a:srgbClr>
                  </a:outerShdw>
                </a:effectLst>
              </a:rPr>
              <a:t>MODELO ECOLÓGICO PARA LACOMPRENSIÓN DE LAVIOLENCIA </a:t>
            </a:r>
            <a:r>
              <a:rPr lang="en-US" sz="2800" dirty="0" smtClean="0">
                <a:effectLst>
                  <a:outerShdw blurRad="38100" dist="38100" dir="2700000" algn="tl">
                    <a:srgbClr val="000000">
                      <a:alpha val="43137"/>
                    </a:srgbClr>
                  </a:outerShdw>
                </a:effectLst>
              </a:rPr>
              <a:t>CONTRA LAS MUJERES</a:t>
            </a:r>
            <a:endParaRPr lang="en-US" sz="2800"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1547664" y="476672"/>
            <a:ext cx="7596336" cy="6048672"/>
          </a:xfrm>
          <a:prstGeom prst="rect">
            <a:avLst/>
          </a:prstGeom>
        </p:spPr>
      </p:pic>
    </p:spTree>
    <p:extLst>
      <p:ext uri="{BB962C8B-B14F-4D97-AF65-F5344CB8AC3E}">
        <p14:creationId xmlns:p14="http://schemas.microsoft.com/office/powerpoint/2010/main" val="5660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496944" cy="1143000"/>
          </a:xfrm>
        </p:spPr>
        <p:txBody>
          <a:bodyPr/>
          <a:lstStyle/>
          <a:p>
            <a:pPr algn="l"/>
            <a:r>
              <a:rPr lang="es-VE" dirty="0"/>
              <a:t>Las facilitadoras</a:t>
            </a:r>
          </a:p>
        </p:txBody>
      </p:sp>
      <p:sp>
        <p:nvSpPr>
          <p:cNvPr id="3" name="2 Marcador de contenido"/>
          <p:cNvSpPr>
            <a:spLocks noGrp="1"/>
          </p:cNvSpPr>
          <p:nvPr>
            <p:ph idx="1"/>
          </p:nvPr>
        </p:nvSpPr>
        <p:spPr>
          <a:xfrm>
            <a:off x="457200" y="1700808"/>
            <a:ext cx="8229600" cy="4525963"/>
          </a:xfrm>
        </p:spPr>
        <p:txBody>
          <a:bodyPr>
            <a:normAutofit fontScale="70000" lnSpcReduction="20000"/>
          </a:bodyPr>
          <a:lstStyle/>
          <a:p>
            <a:r>
              <a:rPr lang="es-VE" sz="2400" b="1" dirty="0">
                <a:solidFill>
                  <a:srgbClr val="FF9900"/>
                </a:solidFill>
                <a:latin typeface="Arial Unicode MS" panose="020B0604020202020204" pitchFamily="34" charset="-128"/>
                <a:ea typeface="Arial Unicode MS" panose="020B0604020202020204" pitchFamily="34" charset="-128"/>
                <a:cs typeface="Arial Unicode MS" panose="020B0604020202020204" pitchFamily="34" charset="-128"/>
              </a:rPr>
              <a:t>Profa. Ofelia </a:t>
            </a:r>
            <a:r>
              <a:rPr lang="es-VE" sz="2400" b="1" dirty="0" err="1">
                <a:solidFill>
                  <a:srgbClr val="FF9900"/>
                </a:solidFill>
                <a:latin typeface="Arial Unicode MS" panose="020B0604020202020204" pitchFamily="34" charset="-128"/>
                <a:ea typeface="Arial Unicode MS" panose="020B0604020202020204" pitchFamily="34" charset="-128"/>
                <a:cs typeface="Arial Unicode MS" panose="020B0604020202020204" pitchFamily="34" charset="-128"/>
              </a:rPr>
              <a:t>Alvarez</a:t>
            </a:r>
            <a:r>
              <a:rPr lang="es-VE" sz="2400" b="1" dirty="0">
                <a:solidFill>
                  <a:srgbClr val="FF99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VE" sz="2400" b="1" dirty="0" err="1">
                <a:solidFill>
                  <a:srgbClr val="FF9900"/>
                </a:solidFill>
                <a:latin typeface="Arial Unicode MS" panose="020B0604020202020204" pitchFamily="34" charset="-128"/>
                <a:ea typeface="Arial Unicode MS" panose="020B0604020202020204" pitchFamily="34" charset="-128"/>
                <a:cs typeface="Arial Unicode MS" panose="020B0604020202020204" pitchFamily="34" charset="-128"/>
              </a:rPr>
              <a:t>Cardier</a:t>
            </a:r>
            <a:r>
              <a:rPr lang="es-VE" sz="2400" b="1" dirty="0">
                <a:solidFill>
                  <a:srgbClr val="FF99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55600" indent="0" algn="just">
              <a:lnSpc>
                <a:spcPct val="170000"/>
              </a:lnSpc>
              <a:spcBef>
                <a:spcPts val="0"/>
              </a:spcBef>
              <a:buNone/>
            </a:pPr>
            <a:r>
              <a:rPr lang="es-VE" sz="2400" dirty="0"/>
              <a:t>Lcda. en Educación. Mg Sc en Psicología Social-UCV. Investigadora en Violencias contra las Mujeres. Directora de Fundación para la Prevención de la Violencia Doméstica hacia la Mujer-FUNDAMUJER. Ex Directora del Centro de Estudios de la Mujer-UCV. Coord. Módulo: Violencias contra las Mujeres del Observatorio Venezolano por los DDHH de las Mujeres-OVDHM</a:t>
            </a:r>
            <a:r>
              <a:rPr lang="es-VE" sz="2000" dirty="0"/>
              <a:t>.</a:t>
            </a:r>
          </a:p>
          <a:p>
            <a:pPr marL="355600" indent="0" algn="just">
              <a:lnSpc>
                <a:spcPct val="170000"/>
              </a:lnSpc>
              <a:spcBef>
                <a:spcPts val="0"/>
              </a:spcBef>
              <a:buNone/>
            </a:pPr>
            <a:endParaRPr lang="es-VE" sz="2000" dirty="0"/>
          </a:p>
          <a:p>
            <a:pPr algn="just">
              <a:lnSpc>
                <a:spcPct val="170000"/>
              </a:lnSpc>
              <a:spcBef>
                <a:spcPts val="0"/>
              </a:spcBef>
            </a:pPr>
            <a:r>
              <a:rPr lang="es-VE" sz="2600" b="1" dirty="0">
                <a:solidFill>
                  <a:srgbClr val="FF9900"/>
                </a:solidFill>
              </a:rPr>
              <a:t>Profa. </a:t>
            </a:r>
            <a:r>
              <a:rPr lang="es-VE" sz="2600" b="1" dirty="0" err="1">
                <a:solidFill>
                  <a:srgbClr val="FF9900"/>
                </a:solidFill>
              </a:rPr>
              <a:t>Beatríz</a:t>
            </a:r>
            <a:r>
              <a:rPr lang="es-VE" sz="2600" b="1" dirty="0">
                <a:solidFill>
                  <a:srgbClr val="FF9900"/>
                </a:solidFill>
              </a:rPr>
              <a:t> Rodríguez</a:t>
            </a:r>
            <a:r>
              <a:rPr lang="es-VE" sz="2600" dirty="0"/>
              <a:t>.</a:t>
            </a:r>
          </a:p>
          <a:p>
            <a:pPr marL="355600" indent="0" algn="just">
              <a:lnSpc>
                <a:spcPct val="170000"/>
              </a:lnSpc>
              <a:spcBef>
                <a:spcPts val="0"/>
              </a:spcBef>
              <a:buNone/>
            </a:pPr>
            <a:r>
              <a:rPr lang="es-VE" sz="2600" dirty="0"/>
              <a:t>Lcda. Psicóloga Social. Posgrado: Especialización en Dinámica Grupal. Investigadora en Violencias contra las Mujeres. Directiva de FUNDAMUJER. Ex Coordinadora Docente del CEM-UCV.</a:t>
            </a:r>
          </a:p>
        </p:txBody>
      </p:sp>
    </p:spTree>
    <p:extLst>
      <p:ext uri="{BB962C8B-B14F-4D97-AF65-F5344CB8AC3E}">
        <p14:creationId xmlns:p14="http://schemas.microsoft.com/office/powerpoint/2010/main" val="11928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EL MAHISMO MATA</a:t>
            </a:r>
          </a:p>
        </p:txBody>
      </p:sp>
      <p:pic>
        <p:nvPicPr>
          <p:cNvPr id="6" name="1 Imagen" descr="https://fbcdn-sphotos-f-a.akamaihd.net/hphotos-ak-xaf1/v/t1.0-9/16527_629086327191645_9101736196103777373_n.jpg?oh=923adbfb381e9f02c42f6c5ff0123783&amp;oe=561FD3B8&amp;__gda__=1441693159_d01fc4e2c353efa27482df6297d35a0a"/>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0"/>
            <a:ext cx="5976664" cy="6669359"/>
          </a:xfrm>
          <a:prstGeom prst="rect">
            <a:avLst/>
          </a:prstGeom>
          <a:noFill/>
          <a:ln>
            <a:noFill/>
          </a:ln>
        </p:spPr>
      </p:pic>
    </p:spTree>
    <p:extLst>
      <p:ext uri="{BB962C8B-B14F-4D97-AF65-F5344CB8AC3E}">
        <p14:creationId xmlns:p14="http://schemas.microsoft.com/office/powerpoint/2010/main" val="29990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4"/>
            <a:ext cx="9108504" cy="1143000"/>
          </a:xfrm>
        </p:spPr>
        <p:txBody>
          <a:bodyPr/>
          <a:lstStyle/>
          <a:p>
            <a:pPr algn="l"/>
            <a:r>
              <a:rPr lang="es-VE" dirty="0"/>
              <a:t>   El ciclo en escalada de la violencia  </a:t>
            </a:r>
            <a:br>
              <a:rPr lang="es-VE" dirty="0"/>
            </a:br>
            <a:r>
              <a:rPr lang="es-VE" dirty="0"/>
              <a:t>    doméstica</a:t>
            </a:r>
          </a:p>
        </p:txBody>
      </p:sp>
      <p:pic>
        <p:nvPicPr>
          <p:cNvPr id="3" name="Imagen 2"/>
          <p:cNvPicPr>
            <a:picLocks noChangeAspect="1"/>
          </p:cNvPicPr>
          <p:nvPr/>
        </p:nvPicPr>
        <p:blipFill>
          <a:blip r:embed="rId2"/>
          <a:stretch>
            <a:fillRect/>
          </a:stretch>
        </p:blipFill>
        <p:spPr>
          <a:xfrm>
            <a:off x="724282" y="2046696"/>
            <a:ext cx="8096190" cy="4334632"/>
          </a:xfrm>
          <a:prstGeom prst="rect">
            <a:avLst/>
          </a:prstGeom>
        </p:spPr>
      </p:pic>
    </p:spTree>
    <p:extLst>
      <p:ext uri="{BB962C8B-B14F-4D97-AF65-F5344CB8AC3E}">
        <p14:creationId xmlns:p14="http://schemas.microsoft.com/office/powerpoint/2010/main" val="40010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Con intervención </a:t>
            </a:r>
            <a:r>
              <a:rPr lang="es-VE" dirty="0" err="1"/>
              <a:t>psico</a:t>
            </a:r>
            <a:r>
              <a:rPr lang="es-VE" dirty="0"/>
              <a:t> social y deseo de cambio</a:t>
            </a:r>
          </a:p>
        </p:txBody>
      </p:sp>
      <p:pic>
        <p:nvPicPr>
          <p:cNvPr id="12290" name="Picture 2" descr="C:\Users\Ofelia Alvarez\Documents\Del machismo se sa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13267"/>
            <a:ext cx="5928431" cy="491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36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Conclusiones grupales: aprendizajes y preguntas</a:t>
            </a:r>
          </a:p>
        </p:txBody>
      </p:sp>
    </p:spTree>
    <p:extLst>
      <p:ext uri="{BB962C8B-B14F-4D97-AF65-F5344CB8AC3E}">
        <p14:creationId xmlns:p14="http://schemas.microsoft.com/office/powerpoint/2010/main" val="1618408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REFRIGERIO</a:t>
            </a:r>
          </a:p>
        </p:txBody>
      </p:sp>
      <p:pic>
        <p:nvPicPr>
          <p:cNvPr id="4" name="Picture 2" descr="Resultado de imagen para coffee brea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764704"/>
            <a:ext cx="5805145" cy="56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Analicemos una noticia en grupos de 5 </a:t>
            </a:r>
          </a:p>
        </p:txBody>
      </p:sp>
      <p:sp>
        <p:nvSpPr>
          <p:cNvPr id="4" name="AutoShape 2" descr="Resultado de imagen para notici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Picture 2" descr="Resultado de imagen para NOTI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64" y="2457344"/>
            <a:ext cx="7837884" cy="255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04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VE" dirty="0"/>
              <a:t>  ¿Qué encontraron?</a:t>
            </a:r>
          </a:p>
        </p:txBody>
      </p:sp>
    </p:spTree>
    <p:extLst>
      <p:ext uri="{BB962C8B-B14F-4D97-AF65-F5344CB8AC3E}">
        <p14:creationId xmlns:p14="http://schemas.microsoft.com/office/powerpoint/2010/main" val="137540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LA MUJER EN LA NOTICIA</a:t>
            </a:r>
          </a:p>
        </p:txBody>
      </p:sp>
      <p:pic>
        <p:nvPicPr>
          <p:cNvPr id="4" name="Picture 2" descr="C:\Users\Ofelia Alvarez\Documents\Asesina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5" y="0"/>
            <a:ext cx="65527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91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71462"/>
            <a:ext cx="8651304" cy="1143000"/>
          </a:xfrm>
        </p:spPr>
        <p:txBody>
          <a:bodyPr>
            <a:normAutofit/>
          </a:bodyPr>
          <a:lstStyle/>
          <a:p>
            <a:pPr algn="l"/>
            <a:r>
              <a:rPr lang="es-VE" dirty="0"/>
              <a:t>La construcción de los estereotipos en el proceso de socialización</a:t>
            </a:r>
          </a:p>
        </p:txBody>
      </p:sp>
      <p:sp>
        <p:nvSpPr>
          <p:cNvPr id="3" name="2 Marcador de contenido"/>
          <p:cNvSpPr>
            <a:spLocks noGrp="1"/>
          </p:cNvSpPr>
          <p:nvPr>
            <p:ph idx="1"/>
          </p:nvPr>
        </p:nvSpPr>
        <p:spPr>
          <a:xfrm>
            <a:off x="179512" y="1783357"/>
            <a:ext cx="8712968" cy="5074643"/>
          </a:xfrm>
        </p:spPr>
        <p:txBody>
          <a:bodyPr>
            <a:normAutofit fontScale="62500" lnSpcReduction="20000"/>
          </a:bodyPr>
          <a:lstStyle/>
          <a:p>
            <a:pPr>
              <a:lnSpc>
                <a:spcPct val="170000"/>
              </a:lnSpc>
              <a:spcBef>
                <a:spcPts val="0"/>
              </a:spcBef>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Su construcción psicosocial a lo largo de nuestras vidas.</a:t>
            </a:r>
          </a:p>
          <a:p>
            <a:pPr marL="0" indent="0">
              <a:lnSpc>
                <a:spcPct val="170000"/>
              </a:lnSpc>
              <a:spcBef>
                <a:spcPts val="0"/>
              </a:spcBef>
              <a:buNone/>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70000"/>
              </a:lnSpc>
              <a:spcBef>
                <a:spcPts val="0"/>
              </a:spcBef>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Desde que nacemos y durante todo nuestro desarrollo como individuos estamos insertos en un sistema social, en el cual vamos recibiendo una educación conformada por diversos elementos que van moldeando nuestras identidades. De igual forma, nuestras experiencias de vida y las informaciones a las que accedemos a través de los medios de comunicación también contribuyen a conformar nuestras personalidades y modos de entender el mundo y de actuar en él.</a:t>
            </a:r>
          </a:p>
          <a:p>
            <a:pPr marL="0" indent="0">
              <a:buNone/>
            </a:pPr>
            <a:endParaRPr lang="es-VE" dirty="0"/>
          </a:p>
          <a:p>
            <a:endParaRPr lang="es-VE" dirty="0"/>
          </a:p>
        </p:txBody>
      </p:sp>
    </p:spTree>
    <p:extLst>
      <p:ext uri="{BB962C8B-B14F-4D97-AF65-F5344CB8AC3E}">
        <p14:creationId xmlns:p14="http://schemas.microsoft.com/office/powerpoint/2010/main" val="3305479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VE" dirty="0"/>
              <a:t>La construcción de los estereotipos en el proceso de socialización</a:t>
            </a:r>
          </a:p>
        </p:txBody>
      </p:sp>
      <p:sp>
        <p:nvSpPr>
          <p:cNvPr id="3" name="2 Marcador de contenido"/>
          <p:cNvSpPr>
            <a:spLocks noGrp="1"/>
          </p:cNvSpPr>
          <p:nvPr>
            <p:ph idx="1"/>
          </p:nvPr>
        </p:nvSpPr>
        <p:spPr>
          <a:xfrm>
            <a:off x="457200" y="1711349"/>
            <a:ext cx="8229600" cy="4525963"/>
          </a:xfrm>
        </p:spPr>
        <p:txBody>
          <a:bodyPr>
            <a:normAutofit fontScale="62500" lnSpcReduction="20000"/>
          </a:bodyPr>
          <a:lstStyle/>
          <a:p>
            <a:pPr algn="just">
              <a:lnSpc>
                <a:spcPct val="160000"/>
              </a:lnSpc>
              <a:spcBef>
                <a:spcPts val="0"/>
              </a:spcBef>
            </a:pPr>
            <a:r>
              <a:rPr lang="es-VE" sz="2900" dirty="0">
                <a:latin typeface="Arial Unicode MS" panose="020B0604020202020204" pitchFamily="34" charset="-128"/>
                <a:ea typeface="Arial Unicode MS" panose="020B0604020202020204" pitchFamily="34" charset="-128"/>
                <a:cs typeface="Arial Unicode MS" panose="020B0604020202020204" pitchFamily="34" charset="-128"/>
              </a:rPr>
              <a:t>Retomando lo expuesto anteriormente, respecto de cómo resulta posible que los roles de hombres y mujeres y sus modos de relacionarse parezcan “naturales”, encontramos que ese proceso de “naturalización” se logra gracias a múltiples factores, tanto educativos como religiosos, históricos, políticos, etc., y muy especialmente gracias a actividades que realizamos como formas de entretenimiento sin detenernos a pensar qué aprendemos al realizarlas.</a:t>
            </a:r>
          </a:p>
          <a:p>
            <a:pPr marL="0" indent="0" algn="just">
              <a:lnSpc>
                <a:spcPct val="160000"/>
              </a:lnSpc>
              <a:spcBef>
                <a:spcPts val="0"/>
              </a:spcBef>
              <a:buNone/>
            </a:pPr>
            <a:endParaRPr lang="es-VE" sz="2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60000"/>
              </a:lnSpc>
              <a:spcBef>
                <a:spcPts val="0"/>
              </a:spcBef>
              <a:buNone/>
            </a:pPr>
            <a:endParaRPr lang="es-VE" sz="2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60000"/>
              </a:lnSpc>
              <a:spcBef>
                <a:spcPts val="0"/>
              </a:spcBef>
            </a:pPr>
            <a:r>
              <a:rPr lang="es-VE" sz="2900" b="1" dirty="0" err="1">
                <a:latin typeface="Arial Unicode MS" panose="020B0604020202020204" pitchFamily="34" charset="-128"/>
                <a:ea typeface="Arial Unicode MS" panose="020B0604020202020204" pitchFamily="34" charset="-128"/>
                <a:cs typeface="Arial Unicode MS" panose="020B0604020202020204" pitchFamily="34" charset="-128"/>
              </a:rPr>
              <a:t>Gerdel</a:t>
            </a:r>
            <a:r>
              <a:rPr lang="es-VE" sz="2900" b="1" dirty="0">
                <a:latin typeface="Arial Unicode MS" panose="020B0604020202020204" pitchFamily="34" charset="-128"/>
                <a:ea typeface="Arial Unicode MS" panose="020B0604020202020204" pitchFamily="34" charset="-128"/>
                <a:cs typeface="Arial Unicode MS" panose="020B0604020202020204" pitchFamily="34" charset="-128"/>
              </a:rPr>
              <a:t>, Jessica, 2012, Construcción de estereotipos de género en los medios de comunicación social. UCV</a:t>
            </a:r>
          </a:p>
          <a:p>
            <a:endParaRPr lang="es-VE" dirty="0"/>
          </a:p>
          <a:p>
            <a:endParaRPr lang="es-VE" dirty="0"/>
          </a:p>
        </p:txBody>
      </p:sp>
    </p:spTree>
    <p:extLst>
      <p:ext uri="{BB962C8B-B14F-4D97-AF65-F5344CB8AC3E}">
        <p14:creationId xmlns:p14="http://schemas.microsoft.com/office/powerpoint/2010/main" val="30091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496944" cy="1143000"/>
          </a:xfrm>
        </p:spPr>
        <p:txBody>
          <a:bodyPr/>
          <a:lstStyle/>
          <a:p>
            <a:pPr algn="l"/>
            <a:r>
              <a:rPr lang="es-VE" dirty="0"/>
              <a:t>El 25 de Noviembre</a:t>
            </a:r>
          </a:p>
        </p:txBody>
      </p:sp>
      <p:sp>
        <p:nvSpPr>
          <p:cNvPr id="5" name="Rectángulo 4"/>
          <p:cNvSpPr/>
          <p:nvPr/>
        </p:nvSpPr>
        <p:spPr>
          <a:xfrm>
            <a:off x="323528" y="1772816"/>
            <a:ext cx="8424936" cy="830997"/>
          </a:xfrm>
          <a:prstGeom prst="rect">
            <a:avLst/>
          </a:prstGeom>
        </p:spPr>
        <p:txBody>
          <a:bodyPr wrap="square">
            <a:spAutoFit/>
          </a:bodyPr>
          <a:lstStyle/>
          <a:p>
            <a:pPr algn="ctr"/>
            <a:r>
              <a:rPr lang="es-VE" sz="2400" dirty="0"/>
              <a:t>¿POR QUÉ ESE DÍA DEDICADO A LA ELIMINACIÓN DE LA VCM EN EL MUNDO?</a:t>
            </a:r>
            <a:endParaRPr lang="es-ES" sz="2400" dirty="0"/>
          </a:p>
        </p:txBody>
      </p:sp>
      <p:pic>
        <p:nvPicPr>
          <p:cNvPr id="6" name="Picture 2" descr="http://3.bp.blogspot.com/-yJjvblFyZM4/Ts9j9Lhy_EI/AAAAAAAABA8/naU8wAR2KDg/s640/hermanas+mirab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2780928"/>
            <a:ext cx="554461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0"/>
            <a:ext cx="1872456" cy="6858000"/>
          </a:xfrm>
        </p:spPr>
        <p:txBody>
          <a:bodyPr vert="vert270"/>
          <a:lstStyle/>
          <a:p>
            <a:r>
              <a:rPr lang="en-US" sz="3000" dirty="0">
                <a:effectLst>
                  <a:outerShdw blurRad="38100" dist="38100" dir="2700000" algn="tl">
                    <a:srgbClr val="000000">
                      <a:alpha val="43137"/>
                    </a:srgbClr>
                  </a:outerShdw>
                </a:effectLst>
              </a:rPr>
              <a:t>LA </a:t>
            </a:r>
            <a:r>
              <a:rPr lang="en-US" sz="3000" dirty="0" smtClean="0">
                <a:effectLst>
                  <a:outerShdw blurRad="38100" dist="38100" dir="2700000" algn="tl">
                    <a:srgbClr val="000000">
                      <a:alpha val="43137"/>
                    </a:srgbClr>
                  </a:outerShdw>
                </a:effectLst>
              </a:rPr>
              <a:t>MUJER Y LOS ESTEREOTIPOS…</a:t>
            </a:r>
            <a:endParaRPr lang="en-US" sz="3000" dirty="0">
              <a:effectLst>
                <a:outerShdw blurRad="38100" dist="38100" dir="2700000" algn="tl">
                  <a:srgbClr val="000000">
                    <a:alpha val="43137"/>
                  </a:srgbClr>
                </a:outerShdw>
              </a:effectLst>
            </a:endParaRPr>
          </a:p>
        </p:txBody>
      </p:sp>
      <p:pic>
        <p:nvPicPr>
          <p:cNvPr id="4" name="Picture 2" descr="C:\Users\Ofelia Alvarez\Documents\falda V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16632"/>
            <a:ext cx="4761090" cy="674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La violencia en el noviazgo</a:t>
            </a:r>
          </a:p>
        </p:txBody>
      </p:sp>
      <p:pic>
        <p:nvPicPr>
          <p:cNvPr id="3" name="Picture 4" descr="Copia (4) de Ofelia Vol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87380"/>
            <a:ext cx="4343400" cy="4770619"/>
          </a:xfrm>
          <a:prstGeom prst="rect">
            <a:avLst/>
          </a:prstGeom>
          <a:noFill/>
          <a:ln w="9525">
            <a:noFill/>
            <a:miter lim="800000"/>
            <a:headEnd/>
            <a:tailEnd/>
          </a:ln>
          <a:effectLst/>
        </p:spPr>
      </p:pic>
      <p:sp>
        <p:nvSpPr>
          <p:cNvPr id="4" name="Rectángulo 3"/>
          <p:cNvSpPr/>
          <p:nvPr/>
        </p:nvSpPr>
        <p:spPr>
          <a:xfrm>
            <a:off x="179512" y="1537628"/>
            <a:ext cx="7208705" cy="523220"/>
          </a:xfrm>
          <a:prstGeom prst="rect">
            <a:avLst/>
          </a:prstGeom>
        </p:spPr>
        <p:txBody>
          <a:bodyPr wrap="none">
            <a:spAutoFit/>
          </a:bodyPr>
          <a:lstStyle/>
          <a:p>
            <a:r>
              <a:rPr lang="es-ES_tradnl" sz="2800" dirty="0">
                <a:solidFill>
                  <a:schemeClr val="bg1">
                    <a:lumMod val="65000"/>
                  </a:schemeClr>
                </a:solidFill>
                <a:latin typeface="Arial Rounded MT Bold" panose="020F0704030504030204" pitchFamily="34" charset="0"/>
                <a:ea typeface="Arial Unicode MS" panose="020B0604020202020204" pitchFamily="34" charset="-128"/>
                <a:cs typeface="Arial Unicode MS" panose="020B0604020202020204" pitchFamily="34" charset="-128"/>
              </a:rPr>
              <a:t>la oportunidad de prevenir, alertar, intuir</a:t>
            </a:r>
            <a:endParaRPr lang="es-ES" sz="2800" dirty="0">
              <a:solidFill>
                <a:schemeClr val="bg1">
                  <a:lumMod val="65000"/>
                </a:schemeClr>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Rectangle 3"/>
          <p:cNvSpPr txBox="1">
            <a:spLocks noChangeArrowheads="1"/>
          </p:cNvSpPr>
          <p:nvPr/>
        </p:nvSpPr>
        <p:spPr>
          <a:xfrm>
            <a:off x="5029200" y="2132856"/>
            <a:ext cx="4114800" cy="480208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defRPr/>
            </a:pPr>
            <a:r>
              <a:rPr lang="es-ES_tradnl" sz="1800" b="1" kern="0" dirty="0"/>
              <a:t>Cuatro de 22 de la Lista de Cotejo (</a:t>
            </a:r>
            <a:r>
              <a:rPr lang="es-ES_tradnl" sz="1800" b="1" kern="0" dirty="0" err="1"/>
              <a:t>Alvarez</a:t>
            </a:r>
            <a:r>
              <a:rPr lang="es-ES_tradnl" sz="1800" b="1" kern="0" dirty="0"/>
              <a:t>, 1997)</a:t>
            </a:r>
          </a:p>
          <a:p>
            <a:pPr>
              <a:buFont typeface="Wingdings" pitchFamily="2" charset="2"/>
              <a:buChar char="ü"/>
              <a:defRPr/>
            </a:pPr>
            <a:r>
              <a:rPr lang="es-ES_tradnl" sz="1800" kern="0" dirty="0"/>
              <a:t>Desde: Hacer chistes </a:t>
            </a:r>
            <a:r>
              <a:rPr lang="es-ES_tradnl" sz="1800" kern="0" dirty="0" err="1"/>
              <a:t>descalificantes</a:t>
            </a:r>
            <a:r>
              <a:rPr lang="es-ES_tradnl" sz="1800" kern="0" dirty="0"/>
              <a:t> sobre la pareja y mujeres en general</a:t>
            </a:r>
          </a:p>
          <a:p>
            <a:pPr>
              <a:buFont typeface="Wingdings" pitchFamily="2" charset="2"/>
              <a:buChar char="ü"/>
              <a:defRPr/>
            </a:pPr>
            <a:r>
              <a:rPr lang="es-ES_tradnl" sz="1800" kern="0" dirty="0"/>
              <a:t>En las discusiones con la pareja manipular tratando de demostrar que es muy tolerante ante sus demandas (condescendiente, perdonador)</a:t>
            </a:r>
          </a:p>
          <a:p>
            <a:pPr>
              <a:buFont typeface="Wingdings" pitchFamily="2" charset="2"/>
              <a:buChar char="ü"/>
              <a:defRPr/>
            </a:pPr>
            <a:r>
              <a:rPr lang="es-ES_tradnl" sz="1800" kern="0" dirty="0"/>
              <a:t>Hasta: Acosarla sexualmente</a:t>
            </a:r>
          </a:p>
          <a:p>
            <a:pPr>
              <a:buFont typeface="Wingdings" pitchFamily="2" charset="2"/>
              <a:buChar char="ü"/>
              <a:defRPr/>
            </a:pPr>
            <a:r>
              <a:rPr lang="es-ES_tradnl" sz="1800" kern="0" dirty="0"/>
              <a:t>Prohibirle que continúe relaciones de amistad, por completo o parcialmente, con su familia, compañeros/as de estudio o de trabajo</a:t>
            </a:r>
            <a:endParaRPr lang="es-ES" sz="1800" kern="0" dirty="0"/>
          </a:p>
        </p:txBody>
      </p:sp>
    </p:spTree>
    <p:extLst>
      <p:ext uri="{BB962C8B-B14F-4D97-AF65-F5344CB8AC3E}">
        <p14:creationId xmlns:p14="http://schemas.microsoft.com/office/powerpoint/2010/main" val="29310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1000"/>
                                        <p:tgtEl>
                                          <p:spTgt spid="3"/>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MITOS …</a:t>
            </a:r>
          </a:p>
        </p:txBody>
      </p:sp>
      <p:pic>
        <p:nvPicPr>
          <p:cNvPr id="5" name="Picture 2" descr="C:\Users\Ofelia Alvarez\Documents\Amor román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3763"/>
            <a:ext cx="5256584" cy="684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2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¿Cómo enfrentar estos temas en </a:t>
            </a:r>
            <a:r>
              <a:rPr lang="es-VE" dirty="0" smtClean="0"/>
              <a:t>las noticias?</a:t>
            </a:r>
            <a:endParaRPr lang="es-VE" dirty="0"/>
          </a:p>
        </p:txBody>
      </p:sp>
    </p:spTree>
    <p:extLst>
      <p:ext uri="{BB962C8B-B14F-4D97-AF65-F5344CB8AC3E}">
        <p14:creationId xmlns:p14="http://schemas.microsoft.com/office/powerpoint/2010/main" val="3713569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384"/>
            <a:ext cx="8229600" cy="1143000"/>
          </a:xfrm>
        </p:spPr>
        <p:txBody>
          <a:bodyPr>
            <a:normAutofit/>
          </a:bodyPr>
          <a:lstStyle/>
          <a:p>
            <a:r>
              <a:rPr lang="es-VE" sz="2800" dirty="0"/>
              <a:t>Observatorio de medios de comunicación sobre la violencia contra las mujeres. </a:t>
            </a:r>
          </a:p>
        </p:txBody>
      </p:sp>
      <p:sp>
        <p:nvSpPr>
          <p:cNvPr id="3" name="2 Marcador de contenido"/>
          <p:cNvSpPr>
            <a:spLocks noGrp="1"/>
          </p:cNvSpPr>
          <p:nvPr>
            <p:ph idx="1"/>
          </p:nvPr>
        </p:nvSpPr>
        <p:spPr>
          <a:xfrm>
            <a:off x="457200" y="2215405"/>
            <a:ext cx="8229600" cy="4525963"/>
          </a:xfrm>
        </p:spPr>
        <p:txBody>
          <a:bodyPr>
            <a:noAutofit/>
          </a:bodyPr>
          <a:lstStyle/>
          <a:p>
            <a:pPr lvl="0"/>
            <a:r>
              <a:rPr lang="es-VE" sz="1800" dirty="0"/>
              <a:t>En primer lugar, difundir el marco de derechos humanos al dar las noticias,</a:t>
            </a:r>
          </a:p>
          <a:p>
            <a:pPr marL="0" indent="0">
              <a:buNone/>
            </a:pPr>
            <a:r>
              <a:rPr lang="es-VE" sz="1800" dirty="0"/>
              <a:t>incorporando la información sobre los derechos consagrados universalmente. Para</a:t>
            </a:r>
          </a:p>
          <a:p>
            <a:pPr marL="0" indent="0">
              <a:buNone/>
            </a:pPr>
            <a:r>
              <a:rPr lang="es-VE" sz="1800" dirty="0"/>
              <a:t>ello es necesario que los y las comunicadores estén sensibilizados para incorporar la perspectiva de derechos en su labor cotidiana.</a:t>
            </a:r>
          </a:p>
          <a:p>
            <a:r>
              <a:rPr lang="es-VE" sz="1800" dirty="0"/>
              <a:t>No perder más oportunidades. Hay un importante volumen informativo que</a:t>
            </a:r>
          </a:p>
          <a:p>
            <a:pPr marL="0" indent="0">
              <a:buNone/>
            </a:pPr>
            <a:r>
              <a:rPr lang="es-VE" sz="1800" dirty="0"/>
              <a:t>contribuye a la invisibilidad de las mujeres, lo cual podría modificarse fácilmente</a:t>
            </a:r>
          </a:p>
          <a:p>
            <a:pPr marL="0" indent="0">
              <a:buNone/>
            </a:pPr>
            <a:r>
              <a:rPr lang="es-VE" sz="1800" dirty="0"/>
              <a:t>incorporando la perspectiva desde las mujeres. A modo de ejemplo, si se presenta</a:t>
            </a:r>
          </a:p>
          <a:p>
            <a:pPr marL="0" indent="0">
              <a:buNone/>
            </a:pPr>
            <a:r>
              <a:rPr lang="es-VE" sz="1800" dirty="0"/>
              <a:t>información sobre desempleo, puede mostrarse por sexo y la manera diferencial en que afecta a uno y otra.</a:t>
            </a:r>
          </a:p>
          <a:p>
            <a:r>
              <a:rPr lang="es-VE" sz="1800" dirty="0"/>
              <a:t> Restringir el uso del genérico masculino. En ocasiones las mujeres quedan incluidas en situaciones y/o condiciones que son exclusivamente masculinas, al tiempo que se </a:t>
            </a:r>
            <a:r>
              <a:rPr lang="es-VE" sz="1800" dirty="0" err="1"/>
              <a:t>invisibiliza</a:t>
            </a:r>
            <a:r>
              <a:rPr lang="es-VE" sz="1800" dirty="0"/>
              <a:t> su particularidad. </a:t>
            </a:r>
          </a:p>
        </p:txBody>
      </p:sp>
      <p:sp>
        <p:nvSpPr>
          <p:cNvPr id="4" name="Rectángulo 3"/>
          <p:cNvSpPr/>
          <p:nvPr/>
        </p:nvSpPr>
        <p:spPr>
          <a:xfrm>
            <a:off x="251520" y="1484784"/>
            <a:ext cx="8435280" cy="830997"/>
          </a:xfrm>
          <a:prstGeom prst="rect">
            <a:avLst/>
          </a:prstGeom>
        </p:spPr>
        <p:txBody>
          <a:bodyPr wrap="square">
            <a:spAutoFit/>
          </a:bodyPr>
          <a:lstStyle/>
          <a:p>
            <a:r>
              <a:rPr lang="es-VE" sz="2400" dirty="0">
                <a:latin typeface="Arial Rounded MT Bold" panose="020F0704030504030204" pitchFamily="34" charset="0"/>
              </a:rPr>
              <a:t>Comunicadoras y comunicadores como agentes de cambio</a:t>
            </a:r>
            <a:endParaRPr lang="es-ES" sz="2400" dirty="0">
              <a:latin typeface="Arial Rounded MT Bold" panose="020F0704030504030204" pitchFamily="34" charset="0"/>
            </a:endParaRPr>
          </a:p>
        </p:txBody>
      </p:sp>
    </p:spTree>
    <p:extLst>
      <p:ext uri="{BB962C8B-B14F-4D97-AF65-F5344CB8AC3E}">
        <p14:creationId xmlns:p14="http://schemas.microsoft.com/office/powerpoint/2010/main" val="17585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par>
                          <p:cTn id="24" fill="hold">
                            <p:stCondLst>
                              <p:cond delay="5000"/>
                            </p:stCondLst>
                            <p:childTnLst>
                              <p:par>
                                <p:cTn id="25" presetID="5"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1000"/>
                                        <p:tgtEl>
                                          <p:spTgt spid="3">
                                            <p:txEl>
                                              <p:pRg st="5" end="5"/>
                                            </p:txEl>
                                          </p:spTgt>
                                        </p:tgtEl>
                                      </p:cBhvr>
                                    </p:animEffect>
                                  </p:childTnLst>
                                </p:cTn>
                              </p:par>
                            </p:childTnLst>
                          </p:cTn>
                        </p:par>
                        <p:par>
                          <p:cTn id="28" fill="hold">
                            <p:stCondLst>
                              <p:cond delay="6000"/>
                            </p:stCondLst>
                            <p:childTnLst>
                              <p:par>
                                <p:cTn id="29" presetID="5"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1000"/>
                                        <p:tgtEl>
                                          <p:spTgt spid="3">
                                            <p:txEl>
                                              <p:pRg st="6" end="6"/>
                                            </p:txEl>
                                          </p:spTgt>
                                        </p:tgtEl>
                                      </p:cBhvr>
                                    </p:animEffect>
                                  </p:childTnLst>
                                </p:cTn>
                              </p:par>
                            </p:childTnLst>
                          </p:cTn>
                        </p:par>
                        <p:par>
                          <p:cTn id="32" fill="hold">
                            <p:stCondLst>
                              <p:cond delay="7000"/>
                            </p:stCondLst>
                            <p:childTnLst>
                              <p:par>
                                <p:cTn id="33" presetID="5"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1000"/>
                                        <p:tgtEl>
                                          <p:spTgt spid="3">
                                            <p:txEl>
                                              <p:pRg st="7" end="7"/>
                                            </p:txEl>
                                          </p:spTgt>
                                        </p:tgtEl>
                                      </p:cBhvr>
                                    </p:animEffect>
                                  </p:childTnLst>
                                </p:cTn>
                              </p:par>
                            </p:childTnLst>
                          </p:cTn>
                        </p:par>
                        <p:par>
                          <p:cTn id="36" fill="hold">
                            <p:stCondLst>
                              <p:cond delay="8000"/>
                            </p:stCondLst>
                            <p:childTnLst>
                              <p:par>
                                <p:cTn id="37" presetID="5" presetClass="entr" presetSubtype="1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Y sigue …</a:t>
            </a:r>
          </a:p>
        </p:txBody>
      </p:sp>
      <p:sp>
        <p:nvSpPr>
          <p:cNvPr id="3" name="2 Marcador de contenido"/>
          <p:cNvSpPr>
            <a:spLocks noGrp="1"/>
          </p:cNvSpPr>
          <p:nvPr>
            <p:ph idx="1"/>
          </p:nvPr>
        </p:nvSpPr>
        <p:spPr>
          <a:xfrm>
            <a:off x="457200" y="1927373"/>
            <a:ext cx="8229600" cy="4525963"/>
          </a:xfrm>
        </p:spPr>
        <p:txBody>
          <a:bodyPr>
            <a:normAutofit fontScale="55000" lnSpcReduction="20000"/>
          </a:bodyPr>
          <a:lstStyle/>
          <a:p>
            <a:pPr algn="just"/>
            <a:r>
              <a:rPr lang="es-VE" dirty="0">
                <a:latin typeface="Arial Unicode MS" panose="020B0604020202020204" pitchFamily="34" charset="-128"/>
                <a:ea typeface="Arial Unicode MS" panose="020B0604020202020204" pitchFamily="34" charset="-128"/>
                <a:cs typeface="Arial Unicode MS" panose="020B0604020202020204" pitchFamily="34" charset="-128"/>
              </a:rPr>
              <a:t>En el caso específico de violencia doméstica, sistemáticamente se omite información importante. A modo de ejemplo, estadísticas oficiales sobre violencia doméstica, sobre mujeres asesinadas por sus parejas o ex parejas; información proveniente de OMS que considera la violencia doméstica como uno de los mayores problemas de salud que sufren las mujeres; o incluir la posición de Amnistía Internacional al respecto, que describe a la violencia contra la mujer como “una atrocidad mundial contra los derechos humanos”.</a:t>
            </a:r>
          </a:p>
          <a:p>
            <a:pPr marL="0" indent="0" algn="just">
              <a:buNone/>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dirty="0">
                <a:latin typeface="Arial Unicode MS" panose="020B0604020202020204" pitchFamily="34" charset="-128"/>
                <a:ea typeface="Arial Unicode MS" panose="020B0604020202020204" pitchFamily="34" charset="-128"/>
                <a:cs typeface="Arial Unicode MS" panose="020B0604020202020204" pitchFamily="34" charset="-128"/>
              </a:rPr>
              <a:t>Promover la existencia de pautas editoriales que garanticen tratamiento equitativo, y ausencia de lenguaje sexista. </a:t>
            </a:r>
          </a:p>
          <a:p>
            <a:pPr marL="0" indent="0" algn="just">
              <a:buNone/>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dirty="0">
                <a:latin typeface="Arial Unicode MS" panose="020B0604020202020204" pitchFamily="34" charset="-128"/>
                <a:ea typeface="Arial Unicode MS" panose="020B0604020202020204" pitchFamily="34" charset="-128"/>
                <a:cs typeface="Arial Unicode MS" panose="020B0604020202020204" pitchFamily="34" charset="-128"/>
              </a:rPr>
              <a:t>Capacitación y sensibilización con comunicadores y comunicadoras. La formación de los profesionales no incluye aspectos relacionados al género y a la violencia.</a:t>
            </a:r>
          </a:p>
          <a:p>
            <a:pPr marL="0" indent="0" algn="just">
              <a:buNone/>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r>
              <a:rPr lang="es-V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VE" b="1" dirty="0">
                <a:latin typeface="Arial Unicode MS" panose="020B0604020202020204" pitchFamily="34" charset="-128"/>
                <a:ea typeface="Arial Unicode MS" panose="020B0604020202020204" pitchFamily="34" charset="-128"/>
                <a:cs typeface="Arial Unicode MS" panose="020B0604020202020204" pitchFamily="34" charset="-128"/>
              </a:rPr>
              <a:t>Violencia contra la Mujer, OMS, 2016</a:t>
            </a: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VE" dirty="0"/>
          </a:p>
        </p:txBody>
      </p:sp>
    </p:spTree>
    <p:extLst>
      <p:ext uri="{BB962C8B-B14F-4D97-AF65-F5344CB8AC3E}">
        <p14:creationId xmlns:p14="http://schemas.microsoft.com/office/powerpoint/2010/main" val="31272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amond(in)">
                                      <p:cBhvr>
                                        <p:cTn id="11" dur="2000"/>
                                        <p:tgtEl>
                                          <p:spTgt spid="3">
                                            <p:txEl>
                                              <p:pRg st="2" end="2"/>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amond(in)">
                                      <p:cBhvr>
                                        <p:cTn id="15" dur="2000"/>
                                        <p:tgtEl>
                                          <p:spTgt spid="3">
                                            <p:txEl>
                                              <p:pRg st="4" end="4"/>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2000"/>
                                        <p:tgtEl>
                                          <p:spTgt spid="3">
                                            <p:txEl>
                                              <p:pRg st="5" end="5"/>
                                            </p:tx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amond(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Igualdad de género en el periodismo</a:t>
            </a:r>
          </a:p>
        </p:txBody>
      </p:sp>
      <p:sp>
        <p:nvSpPr>
          <p:cNvPr id="3" name="2 Marcador de contenido"/>
          <p:cNvSpPr>
            <a:spLocks noGrp="1"/>
          </p:cNvSpPr>
          <p:nvPr>
            <p:ph idx="1"/>
          </p:nvPr>
        </p:nvSpPr>
        <p:spPr/>
        <p:txBody>
          <a:bodyPr>
            <a:normAutofit fontScale="62500" lnSpcReduction="20000"/>
          </a:bodyPr>
          <a:lstStyle/>
          <a:p>
            <a:r>
              <a:rPr lang="es-VE" b="1" dirty="0"/>
              <a:t>Los estereotipos ocasionales en los medios de comunicación. ¿Inofensivos o potentes?</a:t>
            </a:r>
          </a:p>
          <a:p>
            <a:pPr marL="0" indent="0">
              <a:buNone/>
            </a:pPr>
            <a:endParaRPr lang="es-VE" dirty="0"/>
          </a:p>
          <a:p>
            <a:pPr marL="0" indent="0">
              <a:buNone/>
            </a:pPr>
            <a:r>
              <a:rPr lang="es-VE" b="1" dirty="0"/>
              <a:t>Las mujeres son:</a:t>
            </a:r>
          </a:p>
          <a:p>
            <a:pPr lvl="0"/>
            <a:r>
              <a:rPr lang="es-VE" dirty="0"/>
              <a:t>Cuidadoras de la familia</a:t>
            </a:r>
          </a:p>
          <a:p>
            <a:pPr lvl="0"/>
            <a:r>
              <a:rPr lang="es-VE" dirty="0"/>
              <a:t>Objetos sexuales</a:t>
            </a:r>
          </a:p>
          <a:p>
            <a:pPr lvl="0"/>
            <a:r>
              <a:rPr lang="es-VE" dirty="0"/>
              <a:t>Mujeres sofisticadas para promociones de cualquier tipo</a:t>
            </a:r>
          </a:p>
          <a:p>
            <a:pPr lvl="0"/>
            <a:r>
              <a:rPr lang="es-VE" dirty="0"/>
              <a:t>Para vender alimentos y servicios para el hogar</a:t>
            </a:r>
          </a:p>
          <a:p>
            <a:pPr lvl="0"/>
            <a:r>
              <a:rPr lang="es-VE" dirty="0"/>
              <a:t>En noticias “ligeras” de famosos y artes</a:t>
            </a:r>
          </a:p>
          <a:p>
            <a:pPr lvl="0"/>
            <a:r>
              <a:rPr lang="es-VE" dirty="0"/>
              <a:t>En el lenguaje, la generalización masculina y el DRAE</a:t>
            </a:r>
          </a:p>
          <a:p>
            <a:r>
              <a:rPr lang="es-VE" dirty="0"/>
              <a:t>En el que menos aparece: política y gobierno</a:t>
            </a:r>
          </a:p>
          <a:p>
            <a:endParaRPr lang="es-VE" dirty="0"/>
          </a:p>
          <a:p>
            <a:r>
              <a:rPr lang="es-VE" dirty="0"/>
              <a:t> </a:t>
            </a:r>
            <a:r>
              <a:rPr lang="es-VE" b="1" dirty="0">
                <a:solidFill>
                  <a:srgbClr val="FF6600"/>
                </a:solidFill>
                <a:effectLst>
                  <a:outerShdw blurRad="38100" dist="38100" dir="2700000" algn="tl">
                    <a:srgbClr val="000000">
                      <a:alpha val="43137"/>
                    </a:srgbClr>
                  </a:outerShdw>
                </a:effectLst>
              </a:rPr>
              <a:t>Instalar el equilibrio. Igualdad de género en el periodismo, FIP-UNESCO, Bélgica, s/f</a:t>
            </a:r>
            <a:endParaRPr lang="es-VE" dirty="0">
              <a:solidFill>
                <a:srgbClr val="FF6600"/>
              </a:solidFill>
              <a:effectLst>
                <a:outerShdw blurRad="38100" dist="38100" dir="2700000" algn="tl">
                  <a:srgbClr val="000000">
                    <a:alpha val="43137"/>
                  </a:srgbClr>
                </a:outerShdw>
              </a:effectLst>
            </a:endParaRPr>
          </a:p>
          <a:p>
            <a:endParaRPr lang="es-VE" dirty="0"/>
          </a:p>
          <a:p>
            <a:endParaRPr lang="es-VE" dirty="0"/>
          </a:p>
        </p:txBody>
      </p:sp>
    </p:spTree>
    <p:extLst>
      <p:ext uri="{BB962C8B-B14F-4D97-AF65-F5344CB8AC3E}">
        <p14:creationId xmlns:p14="http://schemas.microsoft.com/office/powerpoint/2010/main" val="826482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REFRIGERIO 20’</a:t>
            </a:r>
          </a:p>
        </p:txBody>
      </p:sp>
      <p:pic>
        <p:nvPicPr>
          <p:cNvPr id="6146" name="Picture 2" descr="Resultado de imagen para rec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679" y="2564904"/>
            <a:ext cx="6362938" cy="19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79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dirty="0"/>
              <a:t>Lo que hemos encontrado en 2015-16</a:t>
            </a:r>
          </a:p>
        </p:txBody>
      </p:sp>
      <p:sp>
        <p:nvSpPr>
          <p:cNvPr id="3" name="2 Marcador de contenido"/>
          <p:cNvSpPr>
            <a:spLocks noGrp="1"/>
          </p:cNvSpPr>
          <p:nvPr>
            <p:ph idx="1"/>
          </p:nvPr>
        </p:nvSpPr>
        <p:spPr>
          <a:xfrm>
            <a:off x="457200" y="2071389"/>
            <a:ext cx="8229600" cy="4525963"/>
          </a:xfrm>
        </p:spPr>
        <p:txBody>
          <a:bodyPr/>
          <a:lstStyle/>
          <a:p>
            <a:pPr algn="just"/>
            <a:r>
              <a:rPr lang="es-VE" dirty="0">
                <a:latin typeface="Arial Unicode MS" panose="020B0604020202020204" pitchFamily="34" charset="-128"/>
                <a:ea typeface="Arial Unicode MS" panose="020B0604020202020204" pitchFamily="34" charset="-128"/>
                <a:cs typeface="Arial Unicode MS" panose="020B0604020202020204" pitchFamily="34" charset="-128"/>
              </a:rPr>
              <a:t>El estudio </a:t>
            </a:r>
            <a:r>
              <a:rPr lang="es-VE" dirty="0" err="1">
                <a:latin typeface="Arial Unicode MS" panose="020B0604020202020204" pitchFamily="34" charset="-128"/>
                <a:ea typeface="Arial Unicode MS" panose="020B0604020202020204" pitchFamily="34" charset="-128"/>
                <a:cs typeface="Arial Unicode MS" panose="020B0604020202020204" pitchFamily="34" charset="-128"/>
              </a:rPr>
              <a:t>hemerográfico</a:t>
            </a:r>
            <a:r>
              <a:rPr lang="es-VE" dirty="0">
                <a:latin typeface="Arial Unicode MS" panose="020B0604020202020204" pitchFamily="34" charset="-128"/>
                <a:ea typeface="Arial Unicode MS" panose="020B0604020202020204" pitchFamily="34" charset="-128"/>
                <a:cs typeface="Arial Unicode MS" panose="020B0604020202020204" pitchFamily="34" charset="-128"/>
              </a:rPr>
              <a:t> sobre el tratamiento de las noticias en violencias contra las mujeres en cuatro diarios </a:t>
            </a:r>
            <a:r>
              <a:rPr lang="es-VE" dirty="0" smtClean="0">
                <a:latin typeface="Arial Unicode MS" panose="020B0604020202020204" pitchFamily="34" charset="-128"/>
                <a:ea typeface="Arial Unicode MS" panose="020B0604020202020204" pitchFamily="34" charset="-128"/>
                <a:cs typeface="Arial Unicode MS" panose="020B0604020202020204" pitchFamily="34" charset="-128"/>
              </a:rPr>
              <a:t>nacionales, </a:t>
            </a:r>
            <a:r>
              <a:rPr lang="es-VE" dirty="0">
                <a:latin typeface="Arial Unicode MS" panose="020B0604020202020204" pitchFamily="34" charset="-128"/>
                <a:ea typeface="Arial Unicode MS" panose="020B0604020202020204" pitchFamily="34" charset="-128"/>
                <a:cs typeface="Arial Unicode MS" panose="020B0604020202020204" pitchFamily="34" charset="-128"/>
              </a:rPr>
              <a:t>en el  Área Metropolitana de Caracas-2015</a:t>
            </a:r>
          </a:p>
          <a:p>
            <a:pPr marL="0" indent="0">
              <a:buNone/>
            </a:pPr>
            <a:endParaRPr lang="es-VE" dirty="0"/>
          </a:p>
        </p:txBody>
      </p:sp>
    </p:spTree>
    <p:extLst>
      <p:ext uri="{BB962C8B-B14F-4D97-AF65-F5344CB8AC3E}">
        <p14:creationId xmlns:p14="http://schemas.microsoft.com/office/powerpoint/2010/main" val="1628416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Los grandes temas</a:t>
            </a:r>
          </a:p>
        </p:txBody>
      </p:sp>
      <p:sp>
        <p:nvSpPr>
          <p:cNvPr id="3" name="2 Marcador de contenido"/>
          <p:cNvSpPr>
            <a:spLocks noGrp="1"/>
          </p:cNvSpPr>
          <p:nvPr>
            <p:ph idx="1"/>
          </p:nvPr>
        </p:nvSpPr>
        <p:spPr/>
        <p:txBody>
          <a:bodyPr>
            <a:normAutofit fontScale="70000" lnSpcReduction="20000"/>
          </a:bodyPr>
          <a:lstStyle/>
          <a:p>
            <a:r>
              <a:rPr lang="es-VE" dirty="0"/>
              <a:t>Una nueva forma de </a:t>
            </a:r>
            <a:r>
              <a:rPr lang="es-VE" dirty="0" err="1"/>
              <a:t>invisibilización</a:t>
            </a:r>
            <a:r>
              <a:rPr lang="es-VE" dirty="0"/>
              <a:t> de la mujer</a:t>
            </a:r>
          </a:p>
          <a:p>
            <a:r>
              <a:rPr lang="es-VE" dirty="0"/>
              <a:t>El lenguaje sexista</a:t>
            </a:r>
          </a:p>
          <a:p>
            <a:r>
              <a:rPr lang="es-VE" dirty="0"/>
              <a:t>Los estereotipos</a:t>
            </a:r>
          </a:p>
          <a:p>
            <a:r>
              <a:rPr lang="es-VE" dirty="0"/>
              <a:t>Los símbolos no tan escondidos. Simbólica y Mediática</a:t>
            </a:r>
          </a:p>
          <a:p>
            <a:r>
              <a:rPr lang="es-VE" dirty="0"/>
              <a:t>La mujer delincuente</a:t>
            </a:r>
          </a:p>
          <a:p>
            <a:r>
              <a:rPr lang="es-VE" dirty="0"/>
              <a:t>La mujer que no conocemos: su edad, configuración familiar, hijos menores, fuente de ingresos, jefa de familia, ocupación/profesión, tipo de violencia vivida, desde cuándo y por  cuánto tiempo, relación con el perpetrador, sitios adonde ha acudido a pedir ayuda/a denunciar, resultados de la ruta crítica.</a:t>
            </a:r>
          </a:p>
          <a:p>
            <a:pPr marL="0" indent="0">
              <a:buNone/>
            </a:pPr>
            <a:endParaRPr lang="es-VE" dirty="0"/>
          </a:p>
          <a:p>
            <a:r>
              <a:rPr lang="es-VE" b="1" dirty="0">
                <a:latin typeface="Arial Unicode MS" panose="020B0604020202020204" pitchFamily="34" charset="-128"/>
                <a:ea typeface="Arial Unicode MS" panose="020B0604020202020204" pitchFamily="34" charset="-128"/>
                <a:cs typeface="Arial Unicode MS" panose="020B0604020202020204" pitchFamily="34" charset="-128"/>
              </a:rPr>
              <a:t>La VCM como VIOLACIÓN un derecho no como suceso</a:t>
            </a:r>
          </a:p>
        </p:txBody>
      </p:sp>
    </p:spTree>
    <p:extLst>
      <p:ext uri="{BB962C8B-B14F-4D97-AF65-F5344CB8AC3E}">
        <p14:creationId xmlns:p14="http://schemas.microsoft.com/office/powerpoint/2010/main" val="171000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endParaRPr lang="en-US">
              <a:solidFill>
                <a:schemeClr val="tx1"/>
              </a:solidFill>
            </a:endParaRPr>
          </a:p>
        </p:txBody>
      </p:sp>
      <p:sp>
        <p:nvSpPr>
          <p:cNvPr id="106499" name="Rectangle 3"/>
          <p:cNvSpPr>
            <a:spLocks noGrp="1" noChangeArrowheads="1"/>
          </p:cNvSpPr>
          <p:nvPr>
            <p:ph type="body" idx="1"/>
          </p:nvPr>
        </p:nvSpPr>
        <p:spPr>
          <a:xfrm>
            <a:off x="457200" y="1855788"/>
            <a:ext cx="8229600" cy="4525962"/>
          </a:xfrm>
        </p:spPr>
        <p:txBody>
          <a:bodyPr/>
          <a:lstStyle/>
          <a:p>
            <a:endParaRPr lang="en-US"/>
          </a:p>
        </p:txBody>
      </p:sp>
      <p:sp>
        <p:nvSpPr>
          <p:cNvPr id="6" name="5 Rectángulo"/>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rotWithShape="1">
          <a:blip r:embed="rId2"/>
          <a:srcRect l="9050" t="27590" r="46309" b="26188"/>
          <a:stretch/>
        </p:blipFill>
        <p:spPr>
          <a:xfrm>
            <a:off x="73547" y="404664"/>
            <a:ext cx="8995871" cy="5977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felia Alvarez\Documents\V Simból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66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72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Algunas propuestas de la j</a:t>
            </a:r>
            <a:r>
              <a:rPr lang="es-VE" dirty="0" smtClean="0"/>
              <a:t>ornada</a:t>
            </a:r>
            <a:endParaRPr lang="es-VE" dirty="0"/>
          </a:p>
        </p:txBody>
      </p:sp>
      <p:sp>
        <p:nvSpPr>
          <p:cNvPr id="3" name="Rectángulo 2"/>
          <p:cNvSpPr/>
          <p:nvPr/>
        </p:nvSpPr>
        <p:spPr>
          <a:xfrm>
            <a:off x="323528" y="1724615"/>
            <a:ext cx="8640960" cy="1569660"/>
          </a:xfrm>
          <a:prstGeom prst="rect">
            <a:avLst/>
          </a:prstGeom>
        </p:spPr>
        <p:txBody>
          <a:bodyPr wrap="square">
            <a:spAutoFit/>
          </a:bodyPr>
          <a:lstStyle/>
          <a:p>
            <a:r>
              <a:rPr lang="es-VE" sz="2400" b="1" dirty="0">
                <a:solidFill>
                  <a:srgbClr val="FF66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Sobre el tratamiento informativo de la violencia machista, Jornada de Madrid “Tratamiento informativo de la violencia machista en la era digital”, 24 de noviembre de 2015</a:t>
            </a:r>
            <a:r>
              <a:rPr lang="es-VE" sz="2400" dirty="0"/>
              <a:t/>
            </a:r>
            <a:br>
              <a:rPr lang="es-VE" sz="2400" dirty="0"/>
            </a:br>
            <a:endParaRPr lang="es-ES" sz="2400" dirty="0"/>
          </a:p>
        </p:txBody>
      </p:sp>
      <p:sp>
        <p:nvSpPr>
          <p:cNvPr id="4" name="2 Marcador de contenido"/>
          <p:cNvSpPr>
            <a:spLocks noGrp="1"/>
          </p:cNvSpPr>
          <p:nvPr>
            <p:ph idx="1"/>
          </p:nvPr>
        </p:nvSpPr>
        <p:spPr>
          <a:xfrm>
            <a:off x="246348" y="2492896"/>
            <a:ext cx="8229600" cy="5069160"/>
          </a:xfrm>
        </p:spPr>
        <p:txBody>
          <a:bodyPr>
            <a:normAutofit/>
          </a:bodyPr>
          <a:lstStyle/>
          <a:p>
            <a:pPr marL="0" indent="0">
              <a:buNone/>
            </a:pPr>
            <a:endParaRPr lang="es-VE" dirty="0"/>
          </a:p>
          <a:p>
            <a:pPr lvl="0">
              <a:lnSpc>
                <a:spcPct val="150000"/>
              </a:lnSpc>
              <a:spcBef>
                <a:spcPts val="0"/>
              </a:spcBef>
            </a:pPr>
            <a:r>
              <a:rPr lang="es-VE" sz="2200" dirty="0"/>
              <a:t>Comenzar a crear conciencia con el lenguaje, empezando por reforzar la idea de que las mujeres son asesinadas y que no simplemente “mueren”</a:t>
            </a:r>
          </a:p>
          <a:p>
            <a:pPr lvl="0">
              <a:lnSpc>
                <a:spcPct val="150000"/>
              </a:lnSpc>
              <a:spcBef>
                <a:spcPts val="0"/>
              </a:spcBef>
            </a:pPr>
            <a:r>
              <a:rPr lang="es-VE" sz="2200" dirty="0"/>
              <a:t>Superar la sobre representación de las mujeres como víctimas en el espacio privado</a:t>
            </a:r>
          </a:p>
          <a:p>
            <a:pPr lvl="0">
              <a:lnSpc>
                <a:spcPct val="150000"/>
              </a:lnSpc>
              <a:spcBef>
                <a:spcPts val="0"/>
              </a:spcBef>
            </a:pPr>
            <a:r>
              <a:rPr lang="es-VE" sz="2200" dirty="0"/>
              <a:t>Arar historias de las aportaciones, del trabajo y talento de las mujeres en el espacio público.</a:t>
            </a:r>
          </a:p>
        </p:txBody>
      </p:sp>
    </p:spTree>
    <p:extLst>
      <p:ext uri="{BB962C8B-B14F-4D97-AF65-F5344CB8AC3E}">
        <p14:creationId xmlns:p14="http://schemas.microsoft.com/office/powerpoint/2010/main" val="1117433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Algunas propuestas de la jornada</a:t>
            </a:r>
          </a:p>
        </p:txBody>
      </p:sp>
      <p:sp>
        <p:nvSpPr>
          <p:cNvPr id="4" name="2 Marcador de contenido"/>
          <p:cNvSpPr>
            <a:spLocks noGrp="1"/>
          </p:cNvSpPr>
          <p:nvPr>
            <p:ph idx="1"/>
          </p:nvPr>
        </p:nvSpPr>
        <p:spPr>
          <a:xfrm>
            <a:off x="451114" y="1528192"/>
            <a:ext cx="8229600" cy="5069160"/>
          </a:xfrm>
        </p:spPr>
        <p:txBody>
          <a:bodyPr>
            <a:normAutofit fontScale="62500" lnSpcReduction="20000"/>
          </a:bodyPr>
          <a:lstStyle/>
          <a:p>
            <a:pPr marL="0" indent="0">
              <a:buNone/>
            </a:pPr>
            <a:endParaRPr lang="es-VE" dirty="0"/>
          </a:p>
          <a:p>
            <a:pPr lvl="0" algn="just">
              <a:lnSpc>
                <a:spcPct val="160000"/>
              </a:lnSpc>
              <a:spcBef>
                <a:spcPts val="0"/>
              </a:spcBef>
            </a:pPr>
            <a:r>
              <a:rPr lang="es-VE" dirty="0"/>
              <a:t>las aportaciones, del trabajo y talento de las mujeres en el espacio público.</a:t>
            </a:r>
          </a:p>
          <a:p>
            <a:pPr marL="0" lvl="0" indent="0" algn="just">
              <a:lnSpc>
                <a:spcPct val="160000"/>
              </a:lnSpc>
              <a:spcBef>
                <a:spcPts val="0"/>
              </a:spcBef>
              <a:buNone/>
            </a:pPr>
            <a:endParaRPr lang="es-VE" dirty="0"/>
          </a:p>
          <a:p>
            <a:pPr lvl="0" algn="just">
              <a:lnSpc>
                <a:spcPct val="160000"/>
              </a:lnSpc>
              <a:spcBef>
                <a:spcPts val="0"/>
              </a:spcBef>
            </a:pPr>
            <a:r>
              <a:rPr lang="es-VE" dirty="0"/>
              <a:t>Buscar enfoques atractivos para que se lean las historias y hacer seguimiento. La información de calda exige fuentes expertas con conocimiento y experticia de quienes atienden, asesoran o investigan la violencia machista, al contrario que las noticias-suceso.</a:t>
            </a:r>
          </a:p>
          <a:p>
            <a:pPr marL="0" lvl="0" indent="0" algn="just">
              <a:lnSpc>
                <a:spcPct val="160000"/>
              </a:lnSpc>
              <a:spcBef>
                <a:spcPts val="0"/>
              </a:spcBef>
              <a:buNone/>
            </a:pPr>
            <a:endParaRPr lang="es-VE" dirty="0"/>
          </a:p>
          <a:p>
            <a:pPr lvl="0" algn="just">
              <a:lnSpc>
                <a:spcPct val="160000"/>
              </a:lnSpc>
              <a:spcBef>
                <a:spcPts val="0"/>
              </a:spcBef>
            </a:pPr>
            <a:r>
              <a:rPr lang="es-VE" dirty="0"/>
              <a:t>Es preciso atender las necesidades informativas de la juventud para parar conductas machistas que desembocan en malos tratos.</a:t>
            </a:r>
          </a:p>
          <a:p>
            <a:endParaRPr lang="es-VE" sz="3800" dirty="0"/>
          </a:p>
        </p:txBody>
      </p:sp>
    </p:spTree>
    <p:extLst>
      <p:ext uri="{BB962C8B-B14F-4D97-AF65-F5344CB8AC3E}">
        <p14:creationId xmlns:p14="http://schemas.microsoft.com/office/powerpoint/2010/main" val="4278471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dirty="0"/>
              <a:t>   Algunas propuestas de la jornada</a:t>
            </a:r>
          </a:p>
        </p:txBody>
      </p:sp>
      <p:sp>
        <p:nvSpPr>
          <p:cNvPr id="4" name="2 Marcador de contenido"/>
          <p:cNvSpPr>
            <a:spLocks noGrp="1"/>
          </p:cNvSpPr>
          <p:nvPr>
            <p:ph idx="1"/>
          </p:nvPr>
        </p:nvSpPr>
        <p:spPr>
          <a:xfrm>
            <a:off x="246348" y="1772816"/>
            <a:ext cx="8229600" cy="5069160"/>
          </a:xfrm>
        </p:spPr>
        <p:txBody>
          <a:bodyPr>
            <a:normAutofit fontScale="92500" lnSpcReduction="20000"/>
          </a:bodyPr>
          <a:lstStyle/>
          <a:p>
            <a:pPr lvl="0" algn="just">
              <a:lnSpc>
                <a:spcPct val="150000"/>
              </a:lnSpc>
              <a:spcBef>
                <a:spcPts val="0"/>
              </a:spcBef>
            </a:pPr>
            <a:r>
              <a:rPr lang="es-VE" sz="2600" dirty="0"/>
              <a:t>La perspectiva de género debe implementarse transversalmente en todas las noticias de todas las secciones.</a:t>
            </a:r>
          </a:p>
          <a:p>
            <a:pPr lvl="0" algn="just">
              <a:lnSpc>
                <a:spcPct val="150000"/>
              </a:lnSpc>
              <a:spcBef>
                <a:spcPts val="0"/>
              </a:spcBef>
            </a:pPr>
            <a:r>
              <a:rPr lang="es-VE" sz="2600" dirty="0"/>
              <a:t>Se recomiendan cursos de especialización en igualdad y violencia de género a la dirección y a los mandos con poder de decisión en todos los medios de comunicación, además de a la plantilla normal de la redacción</a:t>
            </a:r>
          </a:p>
          <a:p>
            <a:pPr lvl="0" algn="just">
              <a:lnSpc>
                <a:spcPct val="150000"/>
              </a:lnSpc>
              <a:spcBef>
                <a:spcPts val="0"/>
              </a:spcBef>
            </a:pPr>
            <a:r>
              <a:rPr lang="es-VE" sz="2600" dirty="0"/>
              <a:t>Debe vigilarse  con especial celo el material gráfico que acompaña a este tipo de informaciones para respetar la dignidad de la víctima</a:t>
            </a:r>
          </a:p>
          <a:p>
            <a:endParaRPr lang="es-VE" sz="3800" dirty="0"/>
          </a:p>
        </p:txBody>
      </p:sp>
    </p:spTree>
    <p:extLst>
      <p:ext uri="{BB962C8B-B14F-4D97-AF65-F5344CB8AC3E}">
        <p14:creationId xmlns:p14="http://schemas.microsoft.com/office/powerpoint/2010/main" val="1111280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b="1" dirty="0"/>
              <a:t>   </a:t>
            </a:r>
            <a:r>
              <a:rPr lang="es-VE" b="1" dirty="0" err="1"/>
              <a:t>Femicidio</a:t>
            </a:r>
            <a:r>
              <a:rPr lang="es-VE" b="1" dirty="0"/>
              <a:t> en medios impresos</a:t>
            </a:r>
            <a:endParaRPr lang="es-VE" dirty="0"/>
          </a:p>
        </p:txBody>
      </p:sp>
      <p:sp>
        <p:nvSpPr>
          <p:cNvPr id="3" name="2 Marcador de contenido"/>
          <p:cNvSpPr>
            <a:spLocks noGrp="1"/>
          </p:cNvSpPr>
          <p:nvPr>
            <p:ph idx="1"/>
          </p:nvPr>
        </p:nvSpPr>
        <p:spPr>
          <a:xfrm>
            <a:off x="323528" y="1855365"/>
            <a:ext cx="8568952" cy="4525963"/>
          </a:xfrm>
        </p:spPr>
        <p:txBody>
          <a:bodyPr>
            <a:normAutofit fontScale="62500" lnSpcReduction="20000"/>
          </a:bodyPr>
          <a:lstStyle/>
          <a:p>
            <a:pPr algn="just">
              <a:lnSpc>
                <a:spcPct val="120000"/>
              </a:lnSpc>
              <a:spcBef>
                <a:spcPts val="0"/>
              </a:spcBef>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El diagnóstico sobre </a:t>
            </a:r>
            <a:r>
              <a:rPr lang="es-VE" dirty="0" err="1">
                <a:latin typeface="Arial Unicode MS" panose="020B0604020202020204" pitchFamily="34" charset="-128"/>
                <a:ea typeface="Arial Unicode MS" panose="020B0604020202020204" pitchFamily="34" charset="-128"/>
                <a:cs typeface="Arial Unicode MS" panose="020B0604020202020204" pitchFamily="34" charset="-128"/>
              </a:rPr>
              <a:t>femicidio</a:t>
            </a:r>
            <a:r>
              <a:rPr lang="es-VE" dirty="0">
                <a:latin typeface="Arial Unicode MS" panose="020B0604020202020204" pitchFamily="34" charset="-128"/>
                <a:ea typeface="Arial Unicode MS" panose="020B0604020202020204" pitchFamily="34" charset="-128"/>
                <a:cs typeface="Arial Unicode MS" panose="020B0604020202020204" pitchFamily="34" charset="-128"/>
              </a:rPr>
              <a:t> realizado por el Observatorio de Medios de Comunicación e Información de la Mujer A.C. (CIMAC) mostró el uso de términos discriminatorios, ideas sexistas y </a:t>
            </a:r>
            <a:r>
              <a:rPr lang="es-VE" dirty="0" err="1">
                <a:latin typeface="Arial Unicode MS" panose="020B0604020202020204" pitchFamily="34" charset="-128"/>
                <a:ea typeface="Arial Unicode MS" panose="020B0604020202020204" pitchFamily="34" charset="-128"/>
                <a:cs typeface="Arial Unicode MS" panose="020B0604020202020204" pitchFamily="34" charset="-128"/>
              </a:rPr>
              <a:t>revictimización</a:t>
            </a:r>
            <a:r>
              <a:rPr lang="es-VE" dirty="0">
                <a:latin typeface="Arial Unicode MS" panose="020B0604020202020204" pitchFamily="34" charset="-128"/>
                <a:ea typeface="Arial Unicode MS" panose="020B0604020202020204" pitchFamily="34" charset="-128"/>
                <a:cs typeface="Arial Unicode MS" panose="020B0604020202020204" pitchFamily="34" charset="-128"/>
              </a:rPr>
              <a:t> en las cabezas y cuerpo de las notas publicadas por periodistas en seis diarios de circulación nacional.</a:t>
            </a:r>
          </a:p>
          <a:p>
            <a:pPr marL="0" indent="0" algn="just">
              <a:lnSpc>
                <a:spcPct val="120000"/>
              </a:lnSpc>
              <a:spcBef>
                <a:spcPts val="0"/>
              </a:spcBef>
              <a:buNone/>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20000"/>
              </a:lnSpc>
              <a:spcBef>
                <a:spcPts val="0"/>
              </a:spcBef>
            </a:pPr>
            <a:r>
              <a:rPr lang="es-VE" dirty="0">
                <a:latin typeface="Arial Unicode MS" panose="020B0604020202020204" pitchFamily="34" charset="-128"/>
                <a:ea typeface="Arial Unicode MS" panose="020B0604020202020204" pitchFamily="34" charset="-128"/>
                <a:cs typeface="Arial Unicode MS" panose="020B0604020202020204" pitchFamily="34" charset="-128"/>
              </a:rPr>
              <a:t>Para apoyar el trabajo periodístico, CIMAC ofrece las siguientes reglas a modo de sugerencias para contribuir a la construcción de un periodismo incluyente y no sexista.</a:t>
            </a:r>
          </a:p>
          <a:p>
            <a:pPr algn="just">
              <a:lnSpc>
                <a:spcPct val="120000"/>
              </a:lnSpc>
              <a:spcBef>
                <a:spcPts val="0"/>
              </a:spcBef>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20000"/>
              </a:lnSpc>
              <a:spcBef>
                <a:spcPts val="0"/>
              </a:spcBef>
            </a:pPr>
            <a:endParaRPr lang="es-V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VE" sz="3800" dirty="0"/>
              <a:t> </a:t>
            </a:r>
          </a:p>
          <a:p>
            <a:r>
              <a:rPr lang="es-VE" sz="3800" b="1" dirty="0"/>
              <a:t>Por un cultura periodística con perspectiva de género ,2011-2012. CIMAC, Méxic</a:t>
            </a:r>
            <a:r>
              <a:rPr lang="es-VE" b="1" dirty="0"/>
              <a:t>o</a:t>
            </a:r>
            <a:endParaRPr lang="es-VE" dirty="0"/>
          </a:p>
          <a:p>
            <a:endParaRPr lang="es-VE" i="1" dirty="0"/>
          </a:p>
        </p:txBody>
      </p:sp>
    </p:spTree>
    <p:extLst>
      <p:ext uri="{BB962C8B-B14F-4D97-AF65-F5344CB8AC3E}">
        <p14:creationId xmlns:p14="http://schemas.microsoft.com/office/powerpoint/2010/main" val="3384666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VE" b="1" dirty="0"/>
              <a:t>   Sugerencias</a:t>
            </a:r>
            <a:endParaRPr lang="es-VE" dirty="0"/>
          </a:p>
        </p:txBody>
      </p:sp>
      <p:graphicFrame>
        <p:nvGraphicFramePr>
          <p:cNvPr id="6" name="Tabla 5"/>
          <p:cNvGraphicFramePr>
            <a:graphicFrameLocks noGrp="1"/>
          </p:cNvGraphicFramePr>
          <p:nvPr>
            <p:extLst>
              <p:ext uri="{D42A27DB-BD31-4B8C-83A1-F6EECF244321}">
                <p14:modId xmlns:p14="http://schemas.microsoft.com/office/powerpoint/2010/main" val="3054860333"/>
              </p:ext>
            </p:extLst>
          </p:nvPr>
        </p:nvGraphicFramePr>
        <p:xfrm>
          <a:off x="251520" y="1700808"/>
          <a:ext cx="8640960" cy="5028733"/>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xmlns="" val="810512041"/>
                    </a:ext>
                  </a:extLst>
                </a:gridCol>
              </a:tblGrid>
              <a:tr h="365760">
                <a:tc>
                  <a:txBody>
                    <a:bodyPr/>
                    <a:lstStyle/>
                    <a:p>
                      <a:r>
                        <a:rPr lang="es-VE" dirty="0"/>
                        <a:t>REGLAS DE CONSTRUCCIÓN DE LA NOTICIA</a:t>
                      </a:r>
                      <a:endParaRPr lang="es-ES" dirty="0"/>
                    </a:p>
                  </a:txBody>
                  <a:tcPr>
                    <a:solidFill>
                      <a:srgbClr val="FF9900"/>
                    </a:solidFill>
                  </a:tcPr>
                </a:tc>
                <a:extLst>
                  <a:ext uri="{0D108BD9-81ED-4DB2-BD59-A6C34878D82A}">
                    <a16:rowId xmlns:a16="http://schemas.microsoft.com/office/drawing/2014/main" xmlns="" val="4087412509"/>
                  </a:ext>
                </a:extLst>
              </a:tr>
              <a:tr h="4662973">
                <a:tc>
                  <a:txBody>
                    <a:bodyPr/>
                    <a:lstStyle/>
                    <a:p>
                      <a:r>
                        <a:rPr lang="es-VE" sz="1800" dirty="0"/>
                        <a:t>1.- </a:t>
                      </a: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Investigar el caso.</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2.- Contextualizar la violencia de género.</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3.- Cuidar el lenguaje: eliminar adjetivos que califiquen la imagen de la víctima o</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justifiquen al agresor.</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4.- Evitar mostrarlo como hechos aislados.</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5.- Evitar móviles convencionales y jamás calificar como crimen pasional.</a:t>
                      </a:r>
                    </a:p>
                    <a:p>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6.- Consultar opiniones de personas expertas, leyes y sentencias judiciales.</a:t>
                      </a:r>
                    </a:p>
                  </a:txBody>
                  <a:tcPr>
                    <a:solidFill>
                      <a:srgbClr val="FFFFCC"/>
                    </a:solidFill>
                  </a:tcPr>
                </a:tc>
                <a:extLst>
                  <a:ext uri="{0D108BD9-81ED-4DB2-BD59-A6C34878D82A}">
                    <a16:rowId xmlns:a16="http://schemas.microsoft.com/office/drawing/2014/main" xmlns="" val="2942314472"/>
                  </a:ext>
                </a:extLst>
              </a:tr>
            </a:tbl>
          </a:graphicData>
        </a:graphic>
      </p:graphicFrame>
    </p:spTree>
    <p:extLst>
      <p:ext uri="{BB962C8B-B14F-4D97-AF65-F5344CB8AC3E}">
        <p14:creationId xmlns:p14="http://schemas.microsoft.com/office/powerpoint/2010/main" val="2567410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Y además …</a:t>
            </a:r>
          </a:p>
        </p:txBody>
      </p:sp>
      <p:graphicFrame>
        <p:nvGraphicFramePr>
          <p:cNvPr id="5" name="Tabla 4"/>
          <p:cNvGraphicFramePr>
            <a:graphicFrameLocks noGrp="1"/>
          </p:cNvGraphicFramePr>
          <p:nvPr>
            <p:extLst>
              <p:ext uri="{D42A27DB-BD31-4B8C-83A1-F6EECF244321}">
                <p14:modId xmlns:p14="http://schemas.microsoft.com/office/powerpoint/2010/main" val="3311268215"/>
              </p:ext>
            </p:extLst>
          </p:nvPr>
        </p:nvGraphicFramePr>
        <p:xfrm>
          <a:off x="251520" y="1700808"/>
          <a:ext cx="8640960" cy="5028733"/>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xmlns="" val="810512041"/>
                    </a:ext>
                  </a:extLst>
                </a:gridCol>
              </a:tblGrid>
              <a:tr h="365760">
                <a:tc>
                  <a:txBody>
                    <a:bodyPr/>
                    <a:lstStyle/>
                    <a:p>
                      <a:r>
                        <a:rPr lang="es-VE" dirty="0"/>
                        <a:t>…REGLAS DE CONSTRUCCIÓN DE LA NOTICIA</a:t>
                      </a:r>
                      <a:endParaRPr lang="es-ES" dirty="0"/>
                    </a:p>
                  </a:txBody>
                  <a:tcPr>
                    <a:solidFill>
                      <a:srgbClr val="FF9900"/>
                    </a:solidFill>
                  </a:tcPr>
                </a:tc>
                <a:extLst>
                  <a:ext uri="{0D108BD9-81ED-4DB2-BD59-A6C34878D82A}">
                    <a16:rowId xmlns:a16="http://schemas.microsoft.com/office/drawing/2014/main" xmlns="" val="4087412509"/>
                  </a:ext>
                </a:extLst>
              </a:tr>
              <a:tr h="4662973">
                <a:tc>
                  <a:txBody>
                    <a:bodyPr/>
                    <a:lstStyle/>
                    <a:p>
                      <a:pPr algn="just"/>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7.- Visibilizar la violencia de género como violación de derechos humanos.</a:t>
                      </a:r>
                    </a:p>
                    <a:p>
                      <a:pPr algn="just"/>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8.- Evitar narraciones e imágenes escabrosas que alienten el morbo y hagan de la violencia contra las mujeres un espectáculo.</a:t>
                      </a:r>
                    </a:p>
                    <a:p>
                      <a:pPr algn="just"/>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9.- Identificar claramente los tipos y las modalidades de la violencia contra las mujeres.</a:t>
                      </a:r>
                    </a:p>
                    <a:p>
                      <a:pPr algn="just"/>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10.- Destacar las denuncias previas, los procesos judiciales pendientes, así como las órdenes de protección.</a:t>
                      </a:r>
                    </a:p>
                    <a:p>
                      <a:pPr algn="just"/>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11.- Investigar el caso</a:t>
                      </a:r>
                    </a:p>
                    <a:p>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solidFill>
                      <a:srgbClr val="FFFFCC"/>
                    </a:solidFill>
                  </a:tcPr>
                </a:tc>
                <a:extLst>
                  <a:ext uri="{0D108BD9-81ED-4DB2-BD59-A6C34878D82A}">
                    <a16:rowId xmlns:a16="http://schemas.microsoft.com/office/drawing/2014/main" xmlns="" val="2942314472"/>
                  </a:ext>
                </a:extLst>
              </a:tr>
            </a:tbl>
          </a:graphicData>
        </a:graphic>
      </p:graphicFrame>
    </p:spTree>
    <p:extLst>
      <p:ext uri="{BB962C8B-B14F-4D97-AF65-F5344CB8AC3E}">
        <p14:creationId xmlns:p14="http://schemas.microsoft.com/office/powerpoint/2010/main" val="510469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M</a:t>
            </a:r>
            <a:r>
              <a:rPr lang="es-VE" dirty="0" smtClean="0"/>
              <a:t>ás </a:t>
            </a:r>
            <a:r>
              <a:rPr lang="es-VE" dirty="0"/>
              <a:t>…</a:t>
            </a:r>
          </a:p>
        </p:txBody>
      </p:sp>
      <p:sp>
        <p:nvSpPr>
          <p:cNvPr id="3" name="2 Marcador de contenido"/>
          <p:cNvSpPr>
            <a:spLocks noGrp="1"/>
          </p:cNvSpPr>
          <p:nvPr>
            <p:ph idx="1"/>
          </p:nvPr>
        </p:nvSpPr>
        <p:spPr>
          <a:xfrm>
            <a:off x="457200" y="1772816"/>
            <a:ext cx="8229600" cy="5472608"/>
          </a:xfrm>
        </p:spPr>
        <p:txBody>
          <a:bodyPr>
            <a:noAutofit/>
          </a:bodyPr>
          <a:lstStyle/>
          <a:p>
            <a:pPr marL="0" indent="0">
              <a:buNone/>
            </a:pP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Reconocer que la violencia contra las mujeres no es una noticia convencional y requiere una valoración cuidada.</a:t>
            </a:r>
          </a:p>
          <a:p>
            <a:pPr marL="0" indent="0">
              <a:buNone/>
            </a:pP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Es necesario evitar quedarse sólo con la información que emite la autoridad. La función periodística exige investigación.</a:t>
            </a: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12.- Contextualizar en violencia de género</a:t>
            </a: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El periodismo debe reflejar lo que está ocurriendo con la violencia contra las mujeres y mostrar que el </a:t>
            </a:r>
            <a:r>
              <a:rPr lang="es-VE" sz="2000" dirty="0" err="1">
                <a:latin typeface="Arial Unicode MS" panose="020B0604020202020204" pitchFamily="34" charset="-128"/>
                <a:ea typeface="Arial Unicode MS" panose="020B0604020202020204" pitchFamily="34" charset="-128"/>
                <a:cs typeface="Arial Unicode MS" panose="020B0604020202020204" pitchFamily="34" charset="-128"/>
              </a:rPr>
              <a:t>femicidio</a:t>
            </a: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 es producto de una violencia generalizada y normalizada contra las mujeres.</a:t>
            </a: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13.- Cuidar el lenguaje: eliminar adjetivos que califiquen la imagen de la víctima o justifiquen al agresor.</a:t>
            </a: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VE" sz="1400" dirty="0"/>
          </a:p>
          <a:p>
            <a:endParaRPr lang="es-VE" sz="1400" dirty="0"/>
          </a:p>
        </p:txBody>
      </p:sp>
    </p:spTree>
    <p:extLst>
      <p:ext uri="{BB962C8B-B14F-4D97-AF65-F5344CB8AC3E}">
        <p14:creationId xmlns:p14="http://schemas.microsoft.com/office/powerpoint/2010/main" val="3033334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Finalmente </a:t>
            </a:r>
            <a:r>
              <a:rPr lang="es-VE" dirty="0"/>
              <a:t>…</a:t>
            </a:r>
          </a:p>
        </p:txBody>
      </p:sp>
      <p:sp>
        <p:nvSpPr>
          <p:cNvPr id="3" name="2 Marcador de contenido"/>
          <p:cNvSpPr>
            <a:spLocks noGrp="1"/>
          </p:cNvSpPr>
          <p:nvPr>
            <p:ph idx="1"/>
          </p:nvPr>
        </p:nvSpPr>
        <p:spPr>
          <a:xfrm>
            <a:off x="457200" y="1772816"/>
            <a:ext cx="8229600" cy="5472608"/>
          </a:xfrm>
        </p:spPr>
        <p:txBody>
          <a:bodyPr>
            <a:noAutofit/>
          </a:bodyPr>
          <a:lstStyle/>
          <a:p>
            <a:pPr marL="0" indent="0">
              <a:buNone/>
            </a:pPr>
            <a:endParaRPr lang="es-VE" sz="1400" dirty="0"/>
          </a:p>
          <a:p>
            <a:pPr marL="0" indent="0">
              <a:buNone/>
            </a:pP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Cuando una o un periodista usa términos discriminatorios utiliza referencias ofensivas, denigrantes, sexistas, misóginas, estereotipadas, diminutivas o que atentan contra los derechos humanos de las mujeres y niñas.</a:t>
            </a:r>
          </a:p>
          <a:p>
            <a:pPr marL="0" indent="0">
              <a:buNone/>
            </a:pPr>
            <a:r>
              <a:rPr lang="es-VE" sz="2000" dirty="0">
                <a:latin typeface="Arial Unicode MS" panose="020B0604020202020204" pitchFamily="34" charset="-128"/>
                <a:ea typeface="Arial Unicode MS" panose="020B0604020202020204" pitchFamily="34" charset="-128"/>
                <a:cs typeface="Arial Unicode MS" panose="020B0604020202020204" pitchFamily="34" charset="-128"/>
              </a:rPr>
              <a:t>Se propone mencionar la palabra mujer en situación de explotación sexual comercial, mujer niña o persona para evitar el uso de términos como sexoservidora, dama o menor, y sus respectivos sinónimos.</a:t>
            </a: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VE" sz="2000" b="1" dirty="0">
                <a:latin typeface="Arial Unicode MS" panose="020B0604020202020204" pitchFamily="34" charset="-128"/>
                <a:ea typeface="Arial Unicode MS" panose="020B0604020202020204" pitchFamily="34" charset="-128"/>
                <a:cs typeface="Arial Unicode MS" panose="020B0604020202020204" pitchFamily="34" charset="-128"/>
              </a:rPr>
              <a:t>Por un cultura periodística con perspectiva de género ,2011-2012. CIMAC, México</a:t>
            </a:r>
            <a:endParaRPr lang="es-V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s-VE" sz="1400" dirty="0"/>
          </a:p>
          <a:p>
            <a:endParaRPr lang="es-VE" sz="1400" dirty="0"/>
          </a:p>
        </p:txBody>
      </p:sp>
    </p:spTree>
    <p:extLst>
      <p:ext uri="{BB962C8B-B14F-4D97-AF65-F5344CB8AC3E}">
        <p14:creationId xmlns:p14="http://schemas.microsoft.com/office/powerpoint/2010/main" val="873672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VE" dirty="0" smtClean="0"/>
              <a:t>  Conclusiones</a:t>
            </a:r>
            <a:endParaRPr lang="es-VE" dirty="0"/>
          </a:p>
        </p:txBody>
      </p:sp>
      <p:sp>
        <p:nvSpPr>
          <p:cNvPr id="3" name="1 Título"/>
          <p:cNvSpPr txBox="1">
            <a:spLocks/>
          </p:cNvSpPr>
          <p:nvPr/>
        </p:nvSpPr>
        <p:spPr bwMode="auto">
          <a:xfrm>
            <a:off x="492696" y="2357430"/>
            <a:ext cx="8651304" cy="2643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3200" b="0" i="0" u="none" strike="noStrike" kern="0" cap="none" spc="0" normalizeH="0" baseline="0" noProof="0" dirty="0" smtClean="0">
                <a:ln>
                  <a:noFill/>
                </a:ln>
                <a:solidFill>
                  <a:schemeClr val="bg1">
                    <a:lumMod val="85000"/>
                  </a:schemeClr>
                </a:solidFill>
                <a:effectLst/>
                <a:uLnTx/>
                <a:uFillTx/>
                <a:latin typeface="Arial Rounded MT Bold" panose="020F0704030504030204" pitchFamily="34" charset="0"/>
                <a:ea typeface="+mj-ea"/>
                <a:cs typeface="+mj-cs"/>
              </a:rPr>
              <a:t>¿Qué encontré?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3200" b="0" i="0" u="none" strike="noStrike" kern="0" cap="none" spc="0" normalizeH="0" baseline="0" noProof="0" dirty="0" smtClean="0">
                <a:ln>
                  <a:noFill/>
                </a:ln>
                <a:solidFill>
                  <a:schemeClr val="bg1">
                    <a:lumMod val="85000"/>
                  </a:schemeClr>
                </a:solidFill>
                <a:effectLst/>
                <a:uLnTx/>
                <a:uFillTx/>
                <a:latin typeface="Arial Rounded MT Bold" panose="020F0704030504030204" pitchFamily="34" charset="0"/>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3200" b="0" i="0" u="none" strike="noStrike" kern="0" cap="none" spc="0" normalizeH="0" baseline="0" noProof="0" dirty="0" smtClean="0">
                <a:ln>
                  <a:noFill/>
                </a:ln>
                <a:solidFill>
                  <a:schemeClr val="bg1">
                    <a:lumMod val="85000"/>
                  </a:schemeClr>
                </a:solidFill>
                <a:effectLst/>
                <a:uLnTx/>
                <a:uFillTx/>
                <a:latin typeface="Arial Rounded MT Bold" panose="020F0704030504030204" pitchFamily="34" charset="0"/>
                <a:ea typeface="+mj-ea"/>
                <a:cs typeface="+mj-cs"/>
              </a:rPr>
              <a:t>¿Qué me llevo?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3200" b="0" i="0" u="none" strike="noStrike" kern="0" cap="none" spc="0" normalizeH="0" baseline="0" noProof="0" dirty="0" smtClean="0">
              <a:ln>
                <a:noFill/>
              </a:ln>
              <a:solidFill>
                <a:schemeClr val="bg1">
                  <a:lumMod val="85000"/>
                </a:schemeClr>
              </a:solidFill>
              <a:effectLst/>
              <a:uLnTx/>
              <a:uFillTx/>
              <a:latin typeface="Arial Rounded MT Bold" panose="020F0704030504030204"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3200" b="0" i="0" u="none" strike="noStrike" kern="0" cap="none" spc="0" normalizeH="0" baseline="0" noProof="0" dirty="0" smtClean="0">
                <a:ln>
                  <a:noFill/>
                </a:ln>
                <a:solidFill>
                  <a:schemeClr val="bg1">
                    <a:lumMod val="85000"/>
                  </a:schemeClr>
                </a:solidFill>
                <a:effectLst/>
                <a:uLnTx/>
                <a:uFillTx/>
                <a:latin typeface="Arial Rounded MT Bold" panose="020F0704030504030204" pitchFamily="34" charset="0"/>
                <a:ea typeface="+mj-ea"/>
                <a:cs typeface="+mj-cs"/>
              </a:rPr>
              <a:t>¿Qué me falta?</a:t>
            </a:r>
            <a:endParaRPr kumimoji="0" lang="es-VE" sz="3200" b="0" i="0" u="none" strike="noStrike" kern="0" cap="none" spc="0" normalizeH="0" baseline="0" noProof="0" dirty="0">
              <a:ln>
                <a:noFill/>
              </a:ln>
              <a:solidFill>
                <a:schemeClr val="bg1">
                  <a:lumMod val="85000"/>
                </a:schemeClr>
              </a:solidFill>
              <a:effectLst/>
              <a:uLnTx/>
              <a:uFillTx/>
              <a:latin typeface="Arial Rounded MT Bold" panose="020F0704030504030204" pitchFamily="34" charset="0"/>
              <a:ea typeface="+mj-ea"/>
              <a:cs typeface="+mj-cs"/>
            </a:endParaRPr>
          </a:p>
        </p:txBody>
      </p:sp>
    </p:spTree>
    <p:extLst>
      <p:ext uri="{BB962C8B-B14F-4D97-AF65-F5344CB8AC3E}">
        <p14:creationId xmlns:p14="http://schemas.microsoft.com/office/powerpoint/2010/main" val="1877623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smtClean="0">
                <a:effectLst>
                  <a:outerShdw blurRad="38100" dist="38100" dir="2700000" algn="tl">
                    <a:srgbClr val="000000">
                      <a:alpha val="43137"/>
                    </a:srgbClr>
                  </a:outerShdw>
                </a:effectLst>
              </a:rPr>
              <a:t>UN MINUTO DE SILENCIO</a:t>
            </a:r>
            <a:endParaRPr lang="en-US" dirty="0">
              <a:effectLst>
                <a:outerShdw blurRad="38100" dist="38100" dir="2700000" algn="tl">
                  <a:srgbClr val="000000">
                    <a:alpha val="43137"/>
                  </a:srgbClr>
                </a:outerShdw>
              </a:effectLst>
            </a:endParaRPr>
          </a:p>
        </p:txBody>
      </p:sp>
      <p:sp>
        <p:nvSpPr>
          <p:cNvPr id="3" name="CuadroTexto 2"/>
          <p:cNvSpPr txBox="1"/>
          <p:nvPr/>
        </p:nvSpPr>
        <p:spPr>
          <a:xfrm>
            <a:off x="2627784" y="332656"/>
            <a:ext cx="2781531" cy="2585323"/>
          </a:xfrm>
          <a:prstGeom prst="rect">
            <a:avLst/>
          </a:prstGeom>
          <a:noFill/>
        </p:spPr>
        <p:txBody>
          <a:bodyPr wrap="none" rtlCol="0">
            <a:spAutoFit/>
          </a:bodyPr>
          <a:lstStyle/>
          <a:p>
            <a:pPr marL="285750" indent="-285750">
              <a:buClr>
                <a:srgbClr val="FF6600"/>
              </a:buClr>
              <a:buSzPct val="150000"/>
              <a:buFont typeface="Wingdings" panose="05000000000000000000" pitchFamily="2" charset="2"/>
              <a:buChar char="ü"/>
            </a:pPr>
            <a:endParaRPr lang="es-VE" dirty="0" smtClean="0"/>
          </a:p>
          <a:p>
            <a:pPr marL="285750" indent="-285750">
              <a:buClr>
                <a:srgbClr val="FF6600"/>
              </a:buClr>
              <a:buSzPct val="150000"/>
              <a:buFont typeface="Wingdings" panose="05000000000000000000" pitchFamily="2" charset="2"/>
              <a:buChar char="ü"/>
            </a:pPr>
            <a:r>
              <a:rPr lang="es-VE" dirty="0" smtClean="0"/>
              <a:t>«Una de las nuestras»</a:t>
            </a:r>
          </a:p>
          <a:p>
            <a:pPr marL="285750" indent="-285750">
              <a:buClr>
                <a:srgbClr val="FF6600"/>
              </a:buClr>
              <a:buSzPct val="150000"/>
              <a:buFont typeface="Wingdings" panose="05000000000000000000" pitchFamily="2" charset="2"/>
              <a:buChar char="ü"/>
            </a:pPr>
            <a:endParaRPr lang="es-VE" dirty="0" smtClean="0"/>
          </a:p>
          <a:p>
            <a:pPr marL="285750" indent="-285750">
              <a:buClr>
                <a:srgbClr val="FF6600"/>
              </a:buClr>
              <a:buSzPct val="150000"/>
              <a:buFont typeface="Wingdings" panose="05000000000000000000" pitchFamily="2" charset="2"/>
              <a:buChar char="ü"/>
            </a:pPr>
            <a:r>
              <a:rPr lang="es-VE" dirty="0" smtClean="0"/>
              <a:t>Martha Mosqueda</a:t>
            </a:r>
            <a:endParaRPr lang="es-VE" dirty="0"/>
          </a:p>
          <a:p>
            <a:pPr marL="285750" indent="-285750">
              <a:buClr>
                <a:srgbClr val="FF6600"/>
              </a:buClr>
              <a:buSzPct val="150000"/>
              <a:buFont typeface="Wingdings" panose="05000000000000000000" pitchFamily="2" charset="2"/>
              <a:buChar char="ü"/>
            </a:pPr>
            <a:endParaRPr lang="es-VE" dirty="0"/>
          </a:p>
          <a:p>
            <a:pPr marL="285750" indent="-285750">
              <a:buClr>
                <a:srgbClr val="FF6600"/>
              </a:buClr>
              <a:buSzPct val="150000"/>
              <a:buFont typeface="Wingdings" panose="05000000000000000000" pitchFamily="2" charset="2"/>
              <a:buChar char="ü"/>
            </a:pPr>
            <a:r>
              <a:rPr lang="es-VE" dirty="0" smtClean="0"/>
              <a:t>Graduada en TIC</a:t>
            </a:r>
            <a:endParaRPr lang="es-VE" dirty="0"/>
          </a:p>
          <a:p>
            <a:pPr marL="285750" indent="-285750">
              <a:buClr>
                <a:srgbClr val="FF6600"/>
              </a:buClr>
              <a:buSzPct val="150000"/>
              <a:buFont typeface="Wingdings" panose="05000000000000000000" pitchFamily="2" charset="2"/>
              <a:buChar char="ü"/>
            </a:pPr>
            <a:endParaRPr lang="es-VE" dirty="0"/>
          </a:p>
          <a:p>
            <a:pPr marL="285750" indent="-285750">
              <a:buClr>
                <a:srgbClr val="FF6600"/>
              </a:buClr>
              <a:buSzPct val="150000"/>
              <a:buFont typeface="Wingdings" panose="05000000000000000000" pitchFamily="2" charset="2"/>
              <a:buChar char="ü"/>
            </a:pPr>
            <a:r>
              <a:rPr lang="es-VE" dirty="0" smtClean="0"/>
              <a:t>Aliadas en Cadena</a:t>
            </a:r>
            <a:endParaRPr lang="es-VE" dirty="0"/>
          </a:p>
          <a:p>
            <a:endParaRPr lang="es-ES" dirty="0"/>
          </a:p>
        </p:txBody>
      </p:sp>
      <p:pic>
        <p:nvPicPr>
          <p:cNvPr id="5" name="Picture 2" descr="Resultado de imagen para mujeres en organiz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130736"/>
            <a:ext cx="4602088" cy="345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VE" dirty="0" smtClean="0"/>
              <a:t>  Contáctenos…</a:t>
            </a:r>
            <a:endParaRPr lang="es-VE" dirty="0"/>
          </a:p>
        </p:txBody>
      </p:sp>
      <p:sp>
        <p:nvSpPr>
          <p:cNvPr id="4" name="2 Marcador de contenido"/>
          <p:cNvSpPr>
            <a:spLocks noGrp="1"/>
          </p:cNvSpPr>
          <p:nvPr>
            <p:ph sz="half" idx="1"/>
          </p:nvPr>
        </p:nvSpPr>
        <p:spPr>
          <a:xfrm>
            <a:off x="285720" y="1214422"/>
            <a:ext cx="4038600" cy="4929411"/>
          </a:xfrm>
        </p:spPr>
        <p:txBody>
          <a:bodyPr/>
          <a:lstStyle/>
          <a:p>
            <a:r>
              <a:rPr lang="es-VE" dirty="0" smtClean="0"/>
              <a:t>FUNDAMUJER</a:t>
            </a:r>
          </a:p>
          <a:p>
            <a:endParaRPr lang="es-VE" dirty="0" smtClean="0"/>
          </a:p>
          <a:p>
            <a:pPr>
              <a:buNone/>
            </a:pPr>
            <a:endParaRPr lang="es-VE" dirty="0" smtClean="0"/>
          </a:p>
          <a:p>
            <a:endParaRPr lang="es-VE" dirty="0" smtClean="0"/>
          </a:p>
          <a:p>
            <a:pPr>
              <a:buNone/>
            </a:pPr>
            <a:endParaRPr lang="es-VE" dirty="0"/>
          </a:p>
          <a:p>
            <a:pPr>
              <a:buNone/>
            </a:pPr>
            <a:endParaRPr lang="es-VE" sz="2000" dirty="0" smtClean="0"/>
          </a:p>
          <a:p>
            <a:pPr>
              <a:buClr>
                <a:srgbClr val="FF6600"/>
              </a:buClr>
              <a:buSzPct val="150000"/>
            </a:pPr>
            <a:r>
              <a:rPr lang="es-VE" sz="2400" dirty="0" smtClean="0">
                <a:latin typeface="Arial Unicode MS" pitchFamily="34" charset="-128"/>
                <a:ea typeface="Arial Unicode MS" pitchFamily="34" charset="-128"/>
                <a:cs typeface="Arial Unicode MS" pitchFamily="34" charset="-128"/>
              </a:rPr>
              <a:t>Atención en crisis y adonde acudir por:</a:t>
            </a:r>
          </a:p>
          <a:p>
            <a:pPr>
              <a:buClr>
                <a:srgbClr val="FF6600"/>
              </a:buClr>
              <a:buSzPct val="150000"/>
            </a:pPr>
            <a:r>
              <a:rPr lang="es-VE" sz="2400" dirty="0" smtClean="0">
                <a:latin typeface="Arial Unicode MS" pitchFamily="34" charset="-128"/>
                <a:ea typeface="Arial Unicode MS" pitchFamily="34" charset="-128"/>
                <a:cs typeface="Arial Unicode MS" pitchFamily="34" charset="-128"/>
              </a:rPr>
              <a:t>0412-3071273</a:t>
            </a:r>
          </a:p>
          <a:p>
            <a:pPr>
              <a:buClr>
                <a:srgbClr val="FF6600"/>
              </a:buClr>
              <a:buSzPct val="150000"/>
            </a:pPr>
            <a:r>
              <a:rPr lang="es-VE" sz="2400" dirty="0" smtClean="0">
                <a:latin typeface="Arial Unicode MS" pitchFamily="34" charset="-128"/>
                <a:ea typeface="Arial Unicode MS" pitchFamily="34" charset="-128"/>
                <a:cs typeface="Arial Unicode MS" pitchFamily="34" charset="-128"/>
              </a:rPr>
              <a:t>0414-2438913</a:t>
            </a:r>
          </a:p>
          <a:p>
            <a:pPr>
              <a:buClr>
                <a:srgbClr val="FF6600"/>
              </a:buClr>
              <a:buSzPct val="150000"/>
            </a:pPr>
            <a:r>
              <a:rPr lang="es-VE" sz="2400" dirty="0" smtClean="0">
                <a:latin typeface="Arial Unicode MS" pitchFamily="34" charset="-128"/>
                <a:ea typeface="Arial Unicode MS" pitchFamily="34" charset="-128"/>
                <a:cs typeface="Arial Unicode MS" pitchFamily="34" charset="-128"/>
              </a:rPr>
              <a:t>0414-3281196</a:t>
            </a:r>
            <a:endParaRPr lang="es-VE" sz="2400" dirty="0">
              <a:latin typeface="Arial Unicode MS" pitchFamily="34" charset="-128"/>
              <a:ea typeface="Arial Unicode MS" pitchFamily="34" charset="-128"/>
              <a:cs typeface="Arial Unicode MS" pitchFamily="34" charset="-128"/>
            </a:endParaRPr>
          </a:p>
        </p:txBody>
      </p:sp>
      <p:sp>
        <p:nvSpPr>
          <p:cNvPr id="5" name="3 Marcador de contenido"/>
          <p:cNvSpPr txBox="1">
            <a:spLocks/>
          </p:cNvSpPr>
          <p:nvPr/>
        </p:nvSpPr>
        <p:spPr>
          <a:xfrm>
            <a:off x="3857620" y="1974871"/>
            <a:ext cx="5214942"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VE" sz="2800" b="0" i="0" u="none" strike="noStrike" kern="0" cap="none" spc="0" normalizeH="0" baseline="0" noProof="0" dirty="0" smtClean="0">
                <a:ln>
                  <a:noFill/>
                </a:ln>
                <a:solidFill>
                  <a:schemeClr val="tx1"/>
                </a:solidFill>
                <a:effectLst/>
                <a:uLnTx/>
                <a:uFillTx/>
                <a:latin typeface="+mn-lt"/>
                <a:ea typeface="+mn-ea"/>
                <a:cs typeface="+mn-cs"/>
              </a:rPr>
              <a:t>Información de centros de atención en VCM en el ámbito nacional y asesoría por:</a:t>
            </a:r>
          </a:p>
          <a:p>
            <a:pPr marL="342900" marR="0" lvl="0" indent="-342900" algn="l" defTabSz="914400" rtl="0" eaLnBrk="1" fontAlgn="base" latinLnBrk="0" hangingPunct="1">
              <a:lnSpc>
                <a:spcPct val="100000"/>
              </a:lnSpc>
              <a:spcBef>
                <a:spcPct val="20000"/>
              </a:spcBef>
              <a:spcAft>
                <a:spcPct val="0"/>
              </a:spcAft>
              <a:buClrTx/>
              <a:buSzTx/>
              <a:tabLst/>
              <a:defRPr/>
            </a:pPr>
            <a:r>
              <a:rPr lang="es-VE" sz="1600" kern="0" dirty="0" smtClean="0">
                <a:latin typeface="+mn-lt"/>
                <a:cs typeface="+mn-cs"/>
              </a:rPr>
              <a:t>      </a:t>
            </a:r>
            <a:r>
              <a:rPr kumimoji="0" lang="es-VE" sz="2400" b="0" i="0" u="none" strike="noStrike" kern="0" cap="none" spc="0" normalizeH="0" baseline="0" noProof="0" dirty="0" smtClean="0">
                <a:ln>
                  <a:noFill/>
                </a:ln>
                <a:solidFill>
                  <a:schemeClr val="tx1"/>
                </a:solidFill>
                <a:effectLst/>
                <a:uLnTx/>
                <a:uFillTx/>
                <a:latin typeface="+mn-lt"/>
                <a:ea typeface="+mn-ea"/>
                <a:cs typeface="+mn-cs"/>
              </a:rPr>
              <a:t>fundamujervenezuela@gmail.com</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s-VE"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VE" sz="2800" b="0" i="0" u="none" strike="noStrike" kern="0" cap="none" spc="0" normalizeH="0" baseline="0" noProof="0" dirty="0" smtClean="0">
                <a:ln>
                  <a:noFill/>
                </a:ln>
                <a:solidFill>
                  <a:schemeClr val="tx1"/>
                </a:solidFill>
                <a:effectLst/>
                <a:uLnTx/>
                <a:uFillTx/>
                <a:latin typeface="+mn-lt"/>
                <a:ea typeface="+mn-ea"/>
                <a:cs typeface="+mn-cs"/>
              </a:rPr>
              <a:t>Y sugerencias para cada 25:</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s-VE" sz="2800" b="0" i="0" u="none" strike="noStrike" kern="0" cap="none" spc="0" normalizeH="0" baseline="0" noProof="0" dirty="0" smtClean="0">
                <a:ln>
                  <a:noFill/>
                </a:ln>
                <a:solidFill>
                  <a:schemeClr val="tx1"/>
                </a:solidFill>
                <a:effectLst/>
                <a:uLnTx/>
                <a:uFillTx/>
                <a:latin typeface="+mn-lt"/>
                <a:ea typeface="+mn-ea"/>
                <a:cs typeface="+mn-cs"/>
              </a:rPr>
              <a:t>  </a:t>
            </a:r>
            <a:r>
              <a:rPr kumimoji="0" lang="es-VE" sz="1000" b="0" i="0" u="none" strike="noStrike" kern="0" cap="none" spc="0" normalizeH="0" baseline="0" noProof="0" dirty="0" smtClean="0">
                <a:ln>
                  <a:noFill/>
                </a:ln>
                <a:solidFill>
                  <a:schemeClr val="tx1"/>
                </a:solidFill>
                <a:effectLst/>
                <a:uLnTx/>
                <a:uFillTx/>
                <a:latin typeface="+mn-lt"/>
                <a:ea typeface="+mn-ea"/>
                <a:cs typeface="+mn-cs"/>
              </a:rPr>
              <a:t>  </a:t>
            </a:r>
            <a:r>
              <a:rPr lang="es-VE" sz="200" kern="0" dirty="0" smtClean="0">
                <a:latin typeface="+mn-lt"/>
                <a:cs typeface="+mn-cs"/>
              </a:rPr>
              <a:t>        </a:t>
            </a:r>
            <a:r>
              <a:rPr kumimoji="0" lang="es-VE" sz="2800" b="0" i="0" u="none" strike="noStrike" kern="0" cap="none" spc="0" normalizeH="0" baseline="0" noProof="0" dirty="0" smtClean="0">
                <a:ln>
                  <a:noFill/>
                </a:ln>
                <a:solidFill>
                  <a:schemeClr val="tx1"/>
                </a:solidFill>
                <a:effectLst/>
                <a:uLnTx/>
                <a:uFillTx/>
                <a:latin typeface="+mn-lt"/>
                <a:ea typeface="+mn-ea"/>
                <a:cs typeface="+mn-cs"/>
              </a:rPr>
              <a:t>www.fundamujer.com</a:t>
            </a:r>
            <a:endParaRPr kumimoji="0" lang="es-VE" sz="2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2" descr="C:\Users\Ofelia Alvarez\Documents\Logos FM y CEM\logo fundamuje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28" y="1714488"/>
            <a:ext cx="1428760" cy="25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23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GRACIAS</a:t>
            </a:r>
          </a:p>
        </p:txBody>
      </p:sp>
      <p:pic>
        <p:nvPicPr>
          <p:cNvPr id="4" name="Picture 2" descr="C:\Users\Ofelia Alvarez\Documents\Espins ro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982" y="332656"/>
            <a:ext cx="5102362" cy="64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2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496944" cy="1143000"/>
          </a:xfrm>
        </p:spPr>
        <p:txBody>
          <a:bodyPr/>
          <a:lstStyle/>
          <a:p>
            <a:pPr algn="l"/>
            <a:r>
              <a:rPr lang="es-VE" dirty="0"/>
              <a:t>Las alianzas para este taller</a:t>
            </a:r>
          </a:p>
        </p:txBody>
      </p:sp>
      <p:graphicFrame>
        <p:nvGraphicFramePr>
          <p:cNvPr id="5" name="Tabla 4"/>
          <p:cNvGraphicFramePr>
            <a:graphicFrameLocks noGrp="1"/>
          </p:cNvGraphicFramePr>
          <p:nvPr>
            <p:extLst>
              <p:ext uri="{D42A27DB-BD31-4B8C-83A1-F6EECF244321}">
                <p14:modId xmlns:p14="http://schemas.microsoft.com/office/powerpoint/2010/main" val="3338338255"/>
              </p:ext>
            </p:extLst>
          </p:nvPr>
        </p:nvGraphicFramePr>
        <p:xfrm>
          <a:off x="251520" y="1772816"/>
          <a:ext cx="8640960" cy="499312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xmlns="" val="3795103747"/>
                    </a:ext>
                  </a:extLst>
                </a:gridCol>
                <a:gridCol w="4896544">
                  <a:extLst>
                    <a:ext uri="{9D8B030D-6E8A-4147-A177-3AD203B41FA5}">
                      <a16:colId xmlns:a16="http://schemas.microsoft.com/office/drawing/2014/main" xmlns="" val="286131546"/>
                    </a:ext>
                  </a:extLst>
                </a:gridCol>
              </a:tblGrid>
              <a:tr h="365760">
                <a:tc>
                  <a:txBody>
                    <a:bodyPr/>
                    <a:lstStyle/>
                    <a:p>
                      <a:pPr algn="ctr"/>
                      <a:r>
                        <a:rPr lang="es-VE" dirty="0"/>
                        <a:t>ORGANIZACIÓN</a:t>
                      </a:r>
                      <a:endParaRPr lang="es-ES" dirty="0"/>
                    </a:p>
                  </a:txBody>
                  <a:tcPr>
                    <a:solidFill>
                      <a:srgbClr val="FF9900"/>
                    </a:solidFill>
                  </a:tcPr>
                </a:tc>
                <a:tc>
                  <a:txBody>
                    <a:bodyPr/>
                    <a:lstStyle/>
                    <a:p>
                      <a:pPr algn="ctr"/>
                      <a:r>
                        <a:rPr lang="es-VE" dirty="0"/>
                        <a:t>MISIÓN</a:t>
                      </a:r>
                      <a:endParaRPr lang="es-ES" dirty="0"/>
                    </a:p>
                  </a:txBody>
                  <a:tcPr>
                    <a:solidFill>
                      <a:srgbClr val="FF9900"/>
                    </a:solidFill>
                  </a:tcPr>
                </a:tc>
                <a:extLst>
                  <a:ext uri="{0D108BD9-81ED-4DB2-BD59-A6C34878D82A}">
                    <a16:rowId xmlns:a16="http://schemas.microsoft.com/office/drawing/2014/main" xmlns="" val="2774507041"/>
                  </a:ext>
                </a:extLst>
              </a:tr>
              <a:tr h="2359910">
                <a:tc>
                  <a:txBody>
                    <a:bodyPr/>
                    <a:lstStyle/>
                    <a:p>
                      <a:r>
                        <a:rPr lang="es-VE" sz="1600" b="1" dirty="0"/>
                        <a:t>Centro para la Educación y la Paz. CEPAZ</a:t>
                      </a:r>
                      <a:endParaRPr lang="es-ES" sz="1600" b="1"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n-lt"/>
                          <a:ea typeface="+mn-ea"/>
                          <a:cs typeface="+mn-cs"/>
                        </a:rPr>
                        <a:t>Ser una organización dedicada con pasión a trabajar para generar </a:t>
                      </a:r>
                      <a:r>
                        <a:rPr lang="es-ES" sz="1600" b="1" kern="1200" dirty="0">
                          <a:solidFill>
                            <a:schemeClr val="dk1"/>
                          </a:solidFill>
                          <a:effectLst/>
                          <a:latin typeface="+mn-lt"/>
                          <a:ea typeface="+mn-ea"/>
                          <a:cs typeface="+mn-cs"/>
                        </a:rPr>
                        <a:t>cambios y transformación en la sociedad</a:t>
                      </a:r>
                      <a:r>
                        <a:rPr lang="es-ES" sz="1600" kern="1200" dirty="0">
                          <a:solidFill>
                            <a:schemeClr val="dk1"/>
                          </a:solidFill>
                          <a:effectLst/>
                          <a:latin typeface="+mn-lt"/>
                          <a:ea typeface="+mn-ea"/>
                          <a:cs typeface="+mn-cs"/>
                        </a:rPr>
                        <a:t>, con miras al desarrollo, la justicia, la igualdad y la equidad, a través de generar una sociedad civil fortalecida que trabaje por la paz, los derechos humanos y la democracia, promoviendo estos cambios a través del respeto y el entendimiento, el consenso y la reconciliación.</a:t>
                      </a:r>
                    </a:p>
                  </a:txBody>
                  <a:tcPr>
                    <a:solidFill>
                      <a:schemeClr val="bg1"/>
                    </a:solidFill>
                  </a:tcPr>
                </a:tc>
                <a:extLst>
                  <a:ext uri="{0D108BD9-81ED-4DB2-BD59-A6C34878D82A}">
                    <a16:rowId xmlns:a16="http://schemas.microsoft.com/office/drawing/2014/main" xmlns="" val="2023570887"/>
                  </a:ext>
                </a:extLst>
              </a:tr>
              <a:tr h="2267450">
                <a:tc>
                  <a:txBody>
                    <a:bodyPr/>
                    <a:lstStyle/>
                    <a:p>
                      <a:r>
                        <a:rPr lang="es-VE" sz="1600" b="1" dirty="0"/>
                        <a:t>Observatorio Venezolano por los DDHH de las Mujeres. OVDH</a:t>
                      </a:r>
                      <a:endParaRPr lang="es-ES" sz="1600" b="1" dirty="0"/>
                    </a:p>
                  </a:txBody>
                  <a:tcPr>
                    <a:solidFill>
                      <a:schemeClr val="bg1"/>
                    </a:solidFill>
                  </a:tcPr>
                </a:tc>
                <a:tc>
                  <a:txBody>
                    <a:bodyPr/>
                    <a:lstStyle/>
                    <a:p>
                      <a:pPr algn="just"/>
                      <a:r>
                        <a:rPr lang="es-VE" sz="1600" dirty="0"/>
                        <a:t>Crear y desarrollar progresivamente un mecanismo integrado por una red de organizaciones y personas de todo el país, que haga seguimiento de la situación de los derechos humanos de las mujeres venezolanas y del cumplimiento de los compromisos oficiales existentes en la materia de acuerdo con la Convención CEDAW. </a:t>
                      </a:r>
                      <a:endParaRPr lang="es-ES" sz="1600" dirty="0"/>
                    </a:p>
                  </a:txBody>
                  <a:tcPr>
                    <a:solidFill>
                      <a:schemeClr val="bg1"/>
                    </a:solidFill>
                  </a:tcPr>
                </a:tc>
                <a:extLst>
                  <a:ext uri="{0D108BD9-81ED-4DB2-BD59-A6C34878D82A}">
                    <a16:rowId xmlns:a16="http://schemas.microsoft.com/office/drawing/2014/main" xmlns="" val="3715537156"/>
                  </a:ext>
                </a:extLst>
              </a:tr>
            </a:tbl>
          </a:graphicData>
        </a:graphic>
      </p:graphicFrame>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1403648" y="2708920"/>
            <a:ext cx="1224136" cy="1152128"/>
          </a:xfrm>
          <a:prstGeom prst="rect">
            <a:avLst/>
          </a:prstGeom>
        </p:spPr>
      </p:pic>
      <p:pic>
        <p:nvPicPr>
          <p:cNvPr id="7" name="3 Imagen">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3982"/>
          <a:stretch>
            <a:fillRect/>
          </a:stretch>
        </p:blipFill>
        <p:spPr bwMode="auto">
          <a:xfrm>
            <a:off x="526156" y="5085184"/>
            <a:ext cx="307853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6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496944" cy="1143000"/>
          </a:xfrm>
        </p:spPr>
        <p:txBody>
          <a:bodyPr/>
          <a:lstStyle/>
          <a:p>
            <a:pPr algn="l"/>
            <a:r>
              <a:rPr lang="es-VE" dirty="0"/>
              <a:t>Las alianzas para este taller</a:t>
            </a:r>
          </a:p>
        </p:txBody>
      </p:sp>
      <p:graphicFrame>
        <p:nvGraphicFramePr>
          <p:cNvPr id="5" name="Tabla 4"/>
          <p:cNvGraphicFramePr>
            <a:graphicFrameLocks noGrp="1"/>
          </p:cNvGraphicFramePr>
          <p:nvPr>
            <p:extLst>
              <p:ext uri="{D42A27DB-BD31-4B8C-83A1-F6EECF244321}">
                <p14:modId xmlns:p14="http://schemas.microsoft.com/office/powerpoint/2010/main" val="1095685522"/>
              </p:ext>
            </p:extLst>
          </p:nvPr>
        </p:nvGraphicFramePr>
        <p:xfrm>
          <a:off x="251520" y="1772816"/>
          <a:ext cx="8640960" cy="499312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xmlns="" val="3795103747"/>
                    </a:ext>
                  </a:extLst>
                </a:gridCol>
                <a:gridCol w="4896544">
                  <a:extLst>
                    <a:ext uri="{9D8B030D-6E8A-4147-A177-3AD203B41FA5}">
                      <a16:colId xmlns:a16="http://schemas.microsoft.com/office/drawing/2014/main" xmlns="" val="286131546"/>
                    </a:ext>
                  </a:extLst>
                </a:gridCol>
              </a:tblGrid>
              <a:tr h="365760">
                <a:tc>
                  <a:txBody>
                    <a:bodyPr/>
                    <a:lstStyle/>
                    <a:p>
                      <a:pPr algn="ctr"/>
                      <a:r>
                        <a:rPr lang="es-VE" dirty="0"/>
                        <a:t>ORGANIZACIÓN</a:t>
                      </a:r>
                      <a:endParaRPr lang="es-ES" dirty="0"/>
                    </a:p>
                  </a:txBody>
                  <a:tcPr>
                    <a:solidFill>
                      <a:srgbClr val="FF9900"/>
                    </a:solidFill>
                  </a:tcPr>
                </a:tc>
                <a:tc>
                  <a:txBody>
                    <a:bodyPr/>
                    <a:lstStyle/>
                    <a:p>
                      <a:pPr algn="ctr"/>
                      <a:r>
                        <a:rPr lang="es-VE" dirty="0"/>
                        <a:t>MISIÓN</a:t>
                      </a:r>
                      <a:endParaRPr lang="es-ES" dirty="0"/>
                    </a:p>
                  </a:txBody>
                  <a:tcPr>
                    <a:solidFill>
                      <a:srgbClr val="FF9900"/>
                    </a:solidFill>
                  </a:tcPr>
                </a:tc>
                <a:extLst>
                  <a:ext uri="{0D108BD9-81ED-4DB2-BD59-A6C34878D82A}">
                    <a16:rowId xmlns:a16="http://schemas.microsoft.com/office/drawing/2014/main" xmlns="" val="2774507041"/>
                  </a:ext>
                </a:extLst>
              </a:tr>
              <a:tr h="2359910">
                <a:tc>
                  <a:txBody>
                    <a:bodyPr/>
                    <a:lstStyle/>
                    <a:p>
                      <a:r>
                        <a:rPr lang="es-VE" sz="1600" b="1" dirty="0"/>
                        <a:t>Fundación para la Prevención de la Violencia Doméstica hacia la Mujer. FUNDAMUJER</a:t>
                      </a:r>
                      <a:endParaRPr lang="es-ES" sz="1600" b="1" dirty="0"/>
                    </a:p>
                  </a:txBody>
                  <a:tcPr>
                    <a:solidFill>
                      <a:schemeClr val="bg1"/>
                    </a:solidFill>
                  </a:tcPr>
                </a:tc>
                <a:tc>
                  <a:txBody>
                    <a:bodyPr/>
                    <a:lstStyle/>
                    <a:p>
                      <a:r>
                        <a:rPr lang="es-VE" sz="1600" dirty="0"/>
                        <a:t>Realizar acciones informativas, divulgativas, de concienciación y sensibilización, orientadoras, preventivas, asistenciales, de capacitación y de investigación en el área de la violencia doméstica hacia la mujer por su pareja, con énfasis comunitario para contribuir de manera significativa a la atención, sensibilización y capacitación en prevención y erradicación de la violencia doméstica hacia las mujeres en el país.</a:t>
                      </a:r>
                    </a:p>
                  </a:txBody>
                  <a:tcPr>
                    <a:solidFill>
                      <a:schemeClr val="bg1"/>
                    </a:solidFill>
                  </a:tcPr>
                </a:tc>
                <a:extLst>
                  <a:ext uri="{0D108BD9-81ED-4DB2-BD59-A6C34878D82A}">
                    <a16:rowId xmlns:a16="http://schemas.microsoft.com/office/drawing/2014/main" xmlns="" val="2023570887"/>
                  </a:ext>
                </a:extLst>
              </a:tr>
              <a:tr h="2267450">
                <a:tc>
                  <a:txBody>
                    <a:bodyPr/>
                    <a:lstStyle/>
                    <a:p>
                      <a:r>
                        <a:rPr lang="es-VE" sz="1600" b="1" dirty="0"/>
                        <a:t>Asociación Larense para la Planificación Familiar. ALAPLAF</a:t>
                      </a:r>
                      <a:endParaRPr lang="es-ES" sz="1600" b="1" dirty="0"/>
                    </a:p>
                  </a:txBody>
                  <a:tcPr>
                    <a:solidFill>
                      <a:schemeClr val="bg1"/>
                    </a:solidFill>
                  </a:tcPr>
                </a:tc>
                <a:tc>
                  <a:txBody>
                    <a:bodyPr/>
                    <a:lstStyle/>
                    <a:p>
                      <a:pPr algn="just"/>
                      <a:r>
                        <a:rPr lang="es-VE" sz="1600" dirty="0"/>
                        <a:t>Asociación civil sin fines de lucro que promueve el cuidado de la salud sexual y reproductiva a través de actividades de promoción y educativas, de atención médica especializada, psicológica, legal y de orientación social</a:t>
                      </a:r>
                      <a:endParaRPr lang="es-ES" sz="1600" dirty="0"/>
                    </a:p>
                  </a:txBody>
                  <a:tcPr>
                    <a:solidFill>
                      <a:schemeClr val="bg1"/>
                    </a:solidFill>
                  </a:tcPr>
                </a:tc>
                <a:extLst>
                  <a:ext uri="{0D108BD9-81ED-4DB2-BD59-A6C34878D82A}">
                    <a16:rowId xmlns:a16="http://schemas.microsoft.com/office/drawing/2014/main" xmlns="" val="3715537156"/>
                  </a:ext>
                </a:extLst>
              </a:tr>
            </a:tbl>
          </a:graphicData>
        </a:graphic>
      </p:graphicFrame>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1547664" y="2924944"/>
            <a:ext cx="864096" cy="1368152"/>
          </a:xfrm>
          <a:prstGeom prst="rect">
            <a:avLst/>
          </a:prstGeom>
        </p:spPr>
      </p:pic>
      <p:pic>
        <p:nvPicPr>
          <p:cNvPr id="9" name="3 Imagen"/>
          <p:cNvPicPr>
            <a:picLocks noChangeAspect="1"/>
          </p:cNvPicPr>
          <p:nvPr/>
        </p:nvPicPr>
        <p:blipFill>
          <a:blip r:embed="rId3" cstate="print"/>
          <a:stretch>
            <a:fillRect/>
          </a:stretch>
        </p:blipFill>
        <p:spPr>
          <a:xfrm>
            <a:off x="1187624" y="5229200"/>
            <a:ext cx="1983046" cy="737358"/>
          </a:xfrm>
          <a:prstGeom prst="rect">
            <a:avLst/>
          </a:prstGeom>
        </p:spPr>
      </p:pic>
    </p:spTree>
    <p:extLst>
      <p:ext uri="{BB962C8B-B14F-4D97-AF65-F5344CB8AC3E}">
        <p14:creationId xmlns:p14="http://schemas.microsoft.com/office/powerpoint/2010/main" val="30401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VAMOS A PRESENTARNOS</a:t>
            </a:r>
          </a:p>
        </p:txBody>
      </p:sp>
      <p:sp>
        <p:nvSpPr>
          <p:cNvPr id="3" name="CuadroTexto 2"/>
          <p:cNvSpPr txBox="1"/>
          <p:nvPr/>
        </p:nvSpPr>
        <p:spPr>
          <a:xfrm>
            <a:off x="2214546" y="692048"/>
            <a:ext cx="5581977" cy="2769989"/>
          </a:xfrm>
          <a:prstGeom prst="rect">
            <a:avLst/>
          </a:prstGeom>
          <a:noFill/>
        </p:spPr>
        <p:txBody>
          <a:bodyPr wrap="none" rtlCol="0">
            <a:spAutoFit/>
          </a:bodyPr>
          <a:lstStyle/>
          <a:p>
            <a:pPr marL="285750" indent="-285750">
              <a:buClr>
                <a:srgbClr val="FF6600"/>
              </a:buClr>
              <a:buSzPct val="150000"/>
              <a:buFont typeface="Wingdings" panose="05000000000000000000" pitchFamily="2" charset="2"/>
              <a:buChar char="ü"/>
            </a:pPr>
            <a:r>
              <a:rPr lang="es-VE" sz="2400" dirty="0"/>
              <a:t>Nombre</a:t>
            </a:r>
          </a:p>
          <a:p>
            <a:pPr marL="285750" indent="-285750">
              <a:buClr>
                <a:srgbClr val="FF6600"/>
              </a:buClr>
              <a:buSzPct val="150000"/>
              <a:buFont typeface="Wingdings" panose="05000000000000000000" pitchFamily="2" charset="2"/>
              <a:buChar char="ü"/>
            </a:pPr>
            <a:endParaRPr lang="es-VE" sz="2400" dirty="0"/>
          </a:p>
          <a:p>
            <a:pPr marL="285750" indent="-285750">
              <a:buClr>
                <a:srgbClr val="FF6600"/>
              </a:buClr>
              <a:buSzPct val="150000"/>
              <a:buFont typeface="Wingdings" panose="05000000000000000000" pitchFamily="2" charset="2"/>
              <a:buChar char="ü"/>
            </a:pPr>
            <a:r>
              <a:rPr lang="es-VE" sz="2400" dirty="0"/>
              <a:t>Profesión</a:t>
            </a:r>
          </a:p>
          <a:p>
            <a:pPr marL="285750" indent="-285750">
              <a:buClr>
                <a:srgbClr val="FF6600"/>
              </a:buClr>
              <a:buSzPct val="150000"/>
              <a:buFont typeface="Wingdings" panose="05000000000000000000" pitchFamily="2" charset="2"/>
              <a:buChar char="ü"/>
            </a:pPr>
            <a:endParaRPr lang="es-VE" sz="2400" dirty="0"/>
          </a:p>
          <a:p>
            <a:pPr marL="285750" indent="-285750">
              <a:buClr>
                <a:srgbClr val="FF6600"/>
              </a:buClr>
              <a:buSzPct val="150000"/>
              <a:buFont typeface="Wingdings" panose="05000000000000000000" pitchFamily="2" charset="2"/>
              <a:buChar char="ü"/>
            </a:pPr>
            <a:r>
              <a:rPr lang="es-VE" sz="2400" dirty="0"/>
              <a:t>Organización a la que pertenecemos</a:t>
            </a:r>
          </a:p>
          <a:p>
            <a:pPr marL="285750" indent="-285750">
              <a:buClr>
                <a:srgbClr val="FF6600"/>
              </a:buClr>
              <a:buSzPct val="150000"/>
              <a:buFont typeface="Wingdings" panose="05000000000000000000" pitchFamily="2" charset="2"/>
              <a:buChar char="ü"/>
            </a:pPr>
            <a:endParaRPr lang="es-VE" dirty="0"/>
          </a:p>
          <a:p>
            <a:pPr>
              <a:buClr>
                <a:srgbClr val="FF6600"/>
              </a:buClr>
              <a:buSzPct val="150000"/>
            </a:pPr>
            <a:endParaRPr lang="es-VE" dirty="0"/>
          </a:p>
          <a:p>
            <a:endParaRPr lang="es-ES" dirty="0"/>
          </a:p>
        </p:txBody>
      </p:sp>
      <p:pic>
        <p:nvPicPr>
          <p:cNvPr id="6" name="Picture 2" descr="Resultado de imagen para mujeres unidas dibujo"/>
          <p:cNvPicPr>
            <a:picLocks noChangeAspect="1" noChangeArrowheads="1"/>
          </p:cNvPicPr>
          <p:nvPr/>
        </p:nvPicPr>
        <p:blipFill>
          <a:blip r:embed="rId3"/>
          <a:srcRect/>
          <a:stretch>
            <a:fillRect/>
          </a:stretch>
        </p:blipFill>
        <p:spPr bwMode="auto">
          <a:xfrm>
            <a:off x="2357422" y="3357562"/>
            <a:ext cx="5298316" cy="2571768"/>
          </a:xfrm>
          <a:prstGeom prst="rect">
            <a:avLst/>
          </a:prstGeom>
          <a:noFill/>
        </p:spPr>
      </p:pic>
    </p:spTree>
    <p:extLst>
      <p:ext uri="{BB962C8B-B14F-4D97-AF65-F5344CB8AC3E}">
        <p14:creationId xmlns:p14="http://schemas.microsoft.com/office/powerpoint/2010/main" val="6155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80528" y="332656"/>
            <a:ext cx="1872456" cy="5544616"/>
          </a:xfrm>
        </p:spPr>
        <p:txBody>
          <a:bodyPr vert="vert270"/>
          <a:lstStyle/>
          <a:p>
            <a:r>
              <a:rPr lang="en-US" dirty="0">
                <a:effectLst>
                  <a:outerShdw blurRad="38100" dist="38100" dir="2700000" algn="tl">
                    <a:srgbClr val="000000">
                      <a:alpha val="43137"/>
                    </a:srgbClr>
                  </a:outerShdw>
                </a:effectLst>
              </a:rPr>
              <a:t>EL PROGRAMA</a:t>
            </a:r>
          </a:p>
        </p:txBody>
      </p:sp>
      <p:sp>
        <p:nvSpPr>
          <p:cNvPr id="6" name="Rectangle 1"/>
          <p:cNvSpPr>
            <a:spLocks noChangeArrowheads="1"/>
          </p:cNvSpPr>
          <p:nvPr/>
        </p:nvSpPr>
        <p:spPr bwMode="auto">
          <a:xfrm>
            <a:off x="1835696" y="283747"/>
            <a:ext cx="7272808"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b="1" i="0" u="none" strike="noStrike" cap="none" normalizeH="0" baseline="0" dirty="0">
                <a:ln>
                  <a:noFill/>
                </a:ln>
                <a:solidFill>
                  <a:schemeClr val="tx1"/>
                </a:solidFill>
                <a:effectLst/>
                <a:latin typeface="Arial" pitchFamily="34" charset="0"/>
                <a:ea typeface="Arial Unicode MS" pitchFamily="34" charset="-128"/>
                <a:cs typeface="Arial" pitchFamily="34" charset="0"/>
              </a:rPr>
              <a:t>Leyendo las noticias de violencias contra las mujeres con </a:t>
            </a:r>
            <a:r>
              <a:rPr kumimoji="0" lang="es-VE" b="1" i="0" u="none" strike="noStrike" cap="none" normalizeH="0" baseline="0" dirty="0">
                <a:ln>
                  <a:noFill/>
                </a:ln>
                <a:solidFill>
                  <a:schemeClr val="tx1"/>
                </a:solidFill>
                <a:effectLst/>
                <a:latin typeface="Calibri"/>
                <a:ea typeface="Arial Unicode MS" pitchFamily="34" charset="-128"/>
                <a:cs typeface="Arial" pitchFamily="34" charset="0"/>
              </a:rPr>
              <a:t>“</a:t>
            </a:r>
            <a:r>
              <a:rPr kumimoji="0" lang="es-VE" b="1" i="0" u="none" strike="noStrike" cap="none" normalizeH="0" baseline="0" dirty="0">
                <a:ln>
                  <a:noFill/>
                </a:ln>
                <a:solidFill>
                  <a:schemeClr val="tx1"/>
                </a:solidFill>
                <a:effectLst/>
                <a:latin typeface="Arial" pitchFamily="34" charset="0"/>
                <a:ea typeface="Arial Unicode MS" pitchFamily="34" charset="-128"/>
                <a:cs typeface="Arial" pitchFamily="34" charset="0"/>
              </a:rPr>
              <a:t>Lentes de G</a:t>
            </a:r>
            <a:r>
              <a:rPr kumimoji="0" lang="es-VE" b="1" i="0" u="none" strike="noStrike" cap="none" normalizeH="0" baseline="0" dirty="0">
                <a:ln>
                  <a:noFill/>
                </a:ln>
                <a:solidFill>
                  <a:schemeClr val="tx1"/>
                </a:solidFill>
                <a:effectLst/>
                <a:latin typeface="Calibri"/>
                <a:ea typeface="Arial Unicode MS" pitchFamily="34" charset="-128"/>
                <a:cs typeface="Arial" pitchFamily="34" charset="0"/>
              </a:rPr>
              <a:t>é</a:t>
            </a:r>
            <a:r>
              <a:rPr kumimoji="0" lang="es-VE" b="1" i="0" u="none" strike="noStrike" cap="none" normalizeH="0" baseline="0" dirty="0">
                <a:ln>
                  <a:noFill/>
                </a:ln>
                <a:solidFill>
                  <a:schemeClr val="tx1"/>
                </a:solidFill>
                <a:effectLst/>
                <a:latin typeface="Arial" pitchFamily="34" charset="0"/>
                <a:ea typeface="Arial Unicode MS" pitchFamily="34" charset="-128"/>
                <a:cs typeface="Arial" pitchFamily="34" charset="0"/>
              </a:rPr>
              <a:t>nero</a:t>
            </a:r>
            <a:r>
              <a:rPr kumimoji="0" lang="es-VE" b="1" i="0" u="none" strike="noStrike" cap="none" normalizeH="0" baseline="0" dirty="0">
                <a:ln>
                  <a:noFill/>
                </a:ln>
                <a:solidFill>
                  <a:schemeClr val="tx1"/>
                </a:solidFill>
                <a:effectLst/>
                <a:latin typeface="Calibri"/>
                <a:ea typeface="Arial Unicode MS" pitchFamily="34" charset="-128"/>
                <a:cs typeface="Arial" pitchFamily="34" charset="0"/>
              </a:rPr>
              <a:t>”</a:t>
            </a:r>
            <a:endParaRPr kumimoji="0" lang="es-VE"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b="1" i="0" u="none" strike="noStrike" cap="none" normalizeH="0" baseline="0" dirty="0">
                <a:ln>
                  <a:noFill/>
                </a:ln>
                <a:solidFill>
                  <a:schemeClr val="tx1"/>
                </a:solidFill>
                <a:effectLst/>
                <a:latin typeface="Arial" pitchFamily="34" charset="0"/>
                <a:ea typeface="Arial Unicode MS" pitchFamily="34" charset="-128"/>
                <a:cs typeface="Arial" pitchFamily="34" charset="0"/>
              </a:rPr>
              <a:t>Taller de Sensibilizaci</a:t>
            </a:r>
            <a:r>
              <a:rPr kumimoji="0" lang="es-VE" b="1" i="0" u="none" strike="noStrike" cap="none" normalizeH="0" baseline="0" dirty="0">
                <a:ln>
                  <a:noFill/>
                </a:ln>
                <a:solidFill>
                  <a:schemeClr val="tx1"/>
                </a:solidFill>
                <a:effectLst/>
                <a:latin typeface="Calibri"/>
                <a:ea typeface="Arial Unicode MS" pitchFamily="34" charset="-128"/>
                <a:cs typeface="Arial" pitchFamily="34" charset="0"/>
              </a:rPr>
              <a:t>ó</a:t>
            </a:r>
            <a:r>
              <a:rPr kumimoji="0" lang="es-VE" b="1" i="0" u="none" strike="noStrike" cap="none" normalizeH="0" baseline="0" dirty="0">
                <a:ln>
                  <a:noFill/>
                </a:ln>
                <a:solidFill>
                  <a:schemeClr val="tx1"/>
                </a:solidFill>
                <a:effectLst/>
                <a:latin typeface="Arial" pitchFamily="34" charset="0"/>
                <a:ea typeface="Arial Unicode MS" pitchFamily="34" charset="-128"/>
                <a:cs typeface="Arial" pitchFamily="34" charset="0"/>
              </a:rPr>
              <a:t>n para Comunicadoras y Comunicadores</a:t>
            </a:r>
            <a:endParaRPr kumimoji="0" lang="es-VE"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VE"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La violencia contra las mujeres en los medios, en especial en los diarios </a:t>
            </a:r>
            <a:r>
              <a:rPr kumimoji="0" lang="es-VE" sz="1600" b="0" i="0" u="none" strike="noStrike" cap="none" normalizeH="0" baseline="0" dirty="0">
                <a:ln>
                  <a:noFill/>
                </a:ln>
                <a:solidFill>
                  <a:schemeClr val="tx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venezolanos</a:t>
            </a: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viene siendo objeto de estudio desde hace años por el Observatorio Venezolano por los DH de las Mujeres y </a:t>
            </a:r>
            <a:r>
              <a:rPr kumimoji="0" lang="es-VE" sz="1600" b="0" i="0" u="none" strike="noStrike" cap="none" normalizeH="0" baseline="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Fundamujer</a:t>
            </a: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Este año 2016 tenemos la oportunidad de utilizar esos resultados, con el apoyo de </a:t>
            </a:r>
            <a:r>
              <a:rPr kumimoji="0" lang="es-VE" sz="1600" b="0" i="0" u="none" strike="noStrike" cap="none" normalizeH="0" baseline="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Cepaz</a:t>
            </a: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diseñando y aplicando este Taller de sensibilización para Comunicadores y Comunicadoras en Caracas y Lara simultáneamente.</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El papel muy especial en mantener o no los estereotipos que rodean la violencia contra las mujeres son tratados en los medios de comunicación aún sin intención de sus redactoras/es. El Taller pretende lo que dice su título </a:t>
            </a:r>
            <a:r>
              <a:rPr kumimoji="0" lang="es-VE" sz="1600" b="1" i="0" u="none" strike="noStrike" cap="none" normalizeH="0" baseline="0" dirty="0">
                <a:ln>
                  <a:noFill/>
                </a:ln>
                <a:solidFill>
                  <a:srgbClr val="FF6600"/>
                </a:solidFill>
                <a:effectLst/>
                <a:latin typeface="Arial Unicode MS" panose="020B0604020202020204" pitchFamily="34" charset="-128"/>
                <a:ea typeface="Arial Unicode MS" panose="020B0604020202020204" pitchFamily="34" charset="-128"/>
                <a:cs typeface="Arial Unicode MS" panose="020B0604020202020204" pitchFamily="34" charset="-128"/>
              </a:rPr>
              <a:t>“Leer las noticias de VCM con “lentes de género”. </a:t>
            </a:r>
            <a:r>
              <a:rPr kumimoji="0" lang="es-VE"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Es decir, en cómo el tratamiento que se le da a las noticias afecta y de qué manera a la continuidad o a ofrecer alternativas a la eliminación de las violencias contra las mujeres.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VE"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5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10982</TotalTime>
  <Words>2590</Words>
  <Application>Microsoft Office PowerPoint</Application>
  <PresentationFormat>Presentación en pantalla (4:3)</PresentationFormat>
  <Paragraphs>261</Paragraphs>
  <Slides>51</Slides>
  <Notes>1</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Diseño predeterminado</vt:lpstr>
      <vt:lpstr>Leyendo las noticias de violencias contra las mujeres con  «lentes de género» Taller de sensibilización para Comunicadoras y Comunicadores    </vt:lpstr>
      <vt:lpstr>Las facilitadoras</vt:lpstr>
      <vt:lpstr>El 25 de Noviembre</vt:lpstr>
      <vt:lpstr>Presentación de PowerPoint</vt:lpstr>
      <vt:lpstr>UN MINUTO DE SILENCIO</vt:lpstr>
      <vt:lpstr>Las alianzas para este taller</vt:lpstr>
      <vt:lpstr>Las alianzas para este taller</vt:lpstr>
      <vt:lpstr>VAMOS A PRESENTARNOS</vt:lpstr>
      <vt:lpstr>EL PROGRAMA</vt:lpstr>
      <vt:lpstr>EL PROGRAMA</vt:lpstr>
      <vt:lpstr> La Red Naranja</vt:lpstr>
      <vt:lpstr>   Chequeo de expectativas</vt:lpstr>
      <vt:lpstr>Los compromisos del país en VCM y los medios</vt:lpstr>
      <vt:lpstr>Los compromisos del país en VCM y los medios</vt:lpstr>
      <vt:lpstr>Las múltiples de definiciones sobre Violencias contra las Mujeres en el transcurso del tiempo</vt:lpstr>
      <vt:lpstr>SEXO Y GENERO</vt:lpstr>
      <vt:lpstr>   ¿Qué significa incorporar una perspectiva de género?</vt:lpstr>
      <vt:lpstr>   Las dimensiones de la violencia hacia     las mujeres</vt:lpstr>
      <vt:lpstr>MODELO ECOLÓGICO PARA LACOMPRENSIÓN DE LAVIOLENCIA CONTRA LAS MUJERES</vt:lpstr>
      <vt:lpstr>EL MAHISMO MATA</vt:lpstr>
      <vt:lpstr>   El ciclo en escalada de la violencia       doméstica</vt:lpstr>
      <vt:lpstr>Con intervención psico social y deseo de cambio</vt:lpstr>
      <vt:lpstr>Conclusiones grupales: aprendizajes y preguntas</vt:lpstr>
      <vt:lpstr>REFRIGERIO</vt:lpstr>
      <vt:lpstr>Analicemos una noticia en grupos de 5 </vt:lpstr>
      <vt:lpstr>  ¿Qué encontraron?</vt:lpstr>
      <vt:lpstr>LA MUJER EN LA NOTICIA</vt:lpstr>
      <vt:lpstr>La construcción de los estereotipos en el proceso de socialización</vt:lpstr>
      <vt:lpstr>La construcción de los estereotipos en el proceso de socialización</vt:lpstr>
      <vt:lpstr>LA MUJER Y LOS ESTEREOTIPOS…</vt:lpstr>
      <vt:lpstr>   La violencia en el noviazgo</vt:lpstr>
      <vt:lpstr>MITOS …</vt:lpstr>
      <vt:lpstr>¿Cómo enfrentar estos temas en las noticias?</vt:lpstr>
      <vt:lpstr>Observatorio de medios de comunicación sobre la violencia contra las mujeres. </vt:lpstr>
      <vt:lpstr>   Y sigue …</vt:lpstr>
      <vt:lpstr>Igualdad de género en el periodismo</vt:lpstr>
      <vt:lpstr>REFRIGERIO 20’</vt:lpstr>
      <vt:lpstr>Lo que hemos encontrado en 2015-16</vt:lpstr>
      <vt:lpstr>    Los grandes temas</vt:lpstr>
      <vt:lpstr>Presentación de PowerPoint</vt:lpstr>
      <vt:lpstr>   Algunas propuestas de la jornada</vt:lpstr>
      <vt:lpstr>   Algunas propuestas de la jornada</vt:lpstr>
      <vt:lpstr>   Algunas propuestas de la jornada</vt:lpstr>
      <vt:lpstr>   Femicidio en medios impresos</vt:lpstr>
      <vt:lpstr>   Sugerencias</vt:lpstr>
      <vt:lpstr>Y además …</vt:lpstr>
      <vt:lpstr>Más …</vt:lpstr>
      <vt:lpstr>Finalmente …</vt:lpstr>
      <vt:lpstr>  Conclusiones</vt:lpstr>
      <vt:lpstr>  Contáctenos…</vt:lpstr>
      <vt:lpstr>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Ofelia Alvarez</cp:lastModifiedBy>
  <cp:revision>770</cp:revision>
  <dcterms:created xsi:type="dcterms:W3CDTF">2010-05-23T14:28:12Z</dcterms:created>
  <dcterms:modified xsi:type="dcterms:W3CDTF">2016-11-26T16:49:06Z</dcterms:modified>
</cp:coreProperties>
</file>